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9" r:id="rId4"/>
    <p:sldId id="290" r:id="rId5"/>
    <p:sldId id="291" r:id="rId6"/>
    <p:sldId id="257"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87" r:id="rId23"/>
    <p:sldId id="278" r:id="rId24"/>
    <p:sldId id="279" r:id="rId25"/>
    <p:sldId id="280" r:id="rId26"/>
    <p:sldId id="281" r:id="rId27"/>
    <p:sldId id="282" r:id="rId28"/>
    <p:sldId id="283" r:id="rId29"/>
    <p:sldId id="284" r:id="rId30"/>
    <p:sldId id="260" r:id="rId31"/>
    <p:sldId id="261" r:id="rId32"/>
    <p:sldId id="262" r:id="rId33"/>
    <p:sldId id="28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81" d="100"/>
          <a:sy n="81" d="100"/>
        </p:scale>
        <p:origin x="-1272"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E07207-F6AE-49AB-BC49-532FE88C9CB8}" type="datetimeFigureOut">
              <a:rPr lang="en-US" smtClean="0"/>
              <a:t>29/12/19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D6D75-0D22-45D5-8687-050136BE8208}" type="slidenum">
              <a:rPr lang="en-US" smtClean="0"/>
              <a:t>‹#›</a:t>
            </a:fld>
            <a:endParaRPr lang="en-US"/>
          </a:p>
        </p:txBody>
      </p:sp>
    </p:spTree>
    <p:extLst>
      <p:ext uri="{BB962C8B-B14F-4D97-AF65-F5344CB8AC3E}">
        <p14:creationId xmlns:p14="http://schemas.microsoft.com/office/powerpoint/2010/main" val="2294266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07207-F6AE-49AB-BC49-532FE88C9CB8}" type="datetimeFigureOut">
              <a:rPr lang="en-US" smtClean="0"/>
              <a:t>29/12/19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D6D75-0D22-45D5-8687-050136BE8208}" type="slidenum">
              <a:rPr lang="en-US" smtClean="0"/>
              <a:t>‹#›</a:t>
            </a:fld>
            <a:endParaRPr lang="en-US"/>
          </a:p>
        </p:txBody>
      </p:sp>
    </p:spTree>
    <p:extLst>
      <p:ext uri="{BB962C8B-B14F-4D97-AF65-F5344CB8AC3E}">
        <p14:creationId xmlns:p14="http://schemas.microsoft.com/office/powerpoint/2010/main" val="1883468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07207-F6AE-49AB-BC49-532FE88C9CB8}" type="datetimeFigureOut">
              <a:rPr lang="en-US" smtClean="0"/>
              <a:t>29/12/19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D6D75-0D22-45D5-8687-050136BE8208}" type="slidenum">
              <a:rPr lang="en-US" smtClean="0"/>
              <a:t>‹#›</a:t>
            </a:fld>
            <a:endParaRPr lang="en-US"/>
          </a:p>
        </p:txBody>
      </p:sp>
    </p:spTree>
    <p:extLst>
      <p:ext uri="{BB962C8B-B14F-4D97-AF65-F5344CB8AC3E}">
        <p14:creationId xmlns:p14="http://schemas.microsoft.com/office/powerpoint/2010/main" val="253565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07207-F6AE-49AB-BC49-532FE88C9CB8}" type="datetimeFigureOut">
              <a:rPr lang="en-US" smtClean="0"/>
              <a:t>29/12/19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D6D75-0D22-45D5-8687-050136BE8208}" type="slidenum">
              <a:rPr lang="en-US" smtClean="0"/>
              <a:t>‹#›</a:t>
            </a:fld>
            <a:endParaRPr lang="en-US"/>
          </a:p>
        </p:txBody>
      </p:sp>
    </p:spTree>
    <p:extLst>
      <p:ext uri="{BB962C8B-B14F-4D97-AF65-F5344CB8AC3E}">
        <p14:creationId xmlns:p14="http://schemas.microsoft.com/office/powerpoint/2010/main" val="285110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E07207-F6AE-49AB-BC49-532FE88C9CB8}" type="datetimeFigureOut">
              <a:rPr lang="en-US" smtClean="0"/>
              <a:t>29/12/19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2D6D75-0D22-45D5-8687-050136BE8208}" type="slidenum">
              <a:rPr lang="en-US" smtClean="0"/>
              <a:t>‹#›</a:t>
            </a:fld>
            <a:endParaRPr lang="en-US"/>
          </a:p>
        </p:txBody>
      </p:sp>
    </p:spTree>
    <p:extLst>
      <p:ext uri="{BB962C8B-B14F-4D97-AF65-F5344CB8AC3E}">
        <p14:creationId xmlns:p14="http://schemas.microsoft.com/office/powerpoint/2010/main" val="425176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E07207-F6AE-49AB-BC49-532FE88C9CB8}" type="datetimeFigureOut">
              <a:rPr lang="en-US" smtClean="0"/>
              <a:t>29/12/19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D6D75-0D22-45D5-8687-050136BE8208}" type="slidenum">
              <a:rPr lang="en-US" smtClean="0"/>
              <a:t>‹#›</a:t>
            </a:fld>
            <a:endParaRPr lang="en-US"/>
          </a:p>
        </p:txBody>
      </p:sp>
    </p:spTree>
    <p:extLst>
      <p:ext uri="{BB962C8B-B14F-4D97-AF65-F5344CB8AC3E}">
        <p14:creationId xmlns:p14="http://schemas.microsoft.com/office/powerpoint/2010/main" val="4179373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E07207-F6AE-49AB-BC49-532FE88C9CB8}" type="datetimeFigureOut">
              <a:rPr lang="en-US" smtClean="0"/>
              <a:t>29/12/19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2D6D75-0D22-45D5-8687-050136BE8208}" type="slidenum">
              <a:rPr lang="en-US" smtClean="0"/>
              <a:t>‹#›</a:t>
            </a:fld>
            <a:endParaRPr lang="en-US"/>
          </a:p>
        </p:txBody>
      </p:sp>
    </p:spTree>
    <p:extLst>
      <p:ext uri="{BB962C8B-B14F-4D97-AF65-F5344CB8AC3E}">
        <p14:creationId xmlns:p14="http://schemas.microsoft.com/office/powerpoint/2010/main" val="1736230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E07207-F6AE-49AB-BC49-532FE88C9CB8}" type="datetimeFigureOut">
              <a:rPr lang="en-US" smtClean="0"/>
              <a:t>29/12/19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2D6D75-0D22-45D5-8687-050136BE8208}" type="slidenum">
              <a:rPr lang="en-US" smtClean="0"/>
              <a:t>‹#›</a:t>
            </a:fld>
            <a:endParaRPr lang="en-US"/>
          </a:p>
        </p:txBody>
      </p:sp>
    </p:spTree>
    <p:extLst>
      <p:ext uri="{BB962C8B-B14F-4D97-AF65-F5344CB8AC3E}">
        <p14:creationId xmlns:p14="http://schemas.microsoft.com/office/powerpoint/2010/main" val="84198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07207-F6AE-49AB-BC49-532FE88C9CB8}" type="datetimeFigureOut">
              <a:rPr lang="en-US" smtClean="0"/>
              <a:t>29/12/19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2D6D75-0D22-45D5-8687-050136BE8208}" type="slidenum">
              <a:rPr lang="en-US" smtClean="0"/>
              <a:t>‹#›</a:t>
            </a:fld>
            <a:endParaRPr lang="en-US"/>
          </a:p>
        </p:txBody>
      </p:sp>
    </p:spTree>
    <p:extLst>
      <p:ext uri="{BB962C8B-B14F-4D97-AF65-F5344CB8AC3E}">
        <p14:creationId xmlns:p14="http://schemas.microsoft.com/office/powerpoint/2010/main" val="4222948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07207-F6AE-49AB-BC49-532FE88C9CB8}" type="datetimeFigureOut">
              <a:rPr lang="en-US" smtClean="0"/>
              <a:t>29/12/19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D6D75-0D22-45D5-8687-050136BE8208}" type="slidenum">
              <a:rPr lang="en-US" smtClean="0"/>
              <a:t>‹#›</a:t>
            </a:fld>
            <a:endParaRPr lang="en-US"/>
          </a:p>
        </p:txBody>
      </p:sp>
    </p:spTree>
    <p:extLst>
      <p:ext uri="{BB962C8B-B14F-4D97-AF65-F5344CB8AC3E}">
        <p14:creationId xmlns:p14="http://schemas.microsoft.com/office/powerpoint/2010/main" val="75180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07207-F6AE-49AB-BC49-532FE88C9CB8}" type="datetimeFigureOut">
              <a:rPr lang="en-US" smtClean="0"/>
              <a:t>29/12/19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2D6D75-0D22-45D5-8687-050136BE8208}" type="slidenum">
              <a:rPr lang="en-US" smtClean="0"/>
              <a:t>‹#›</a:t>
            </a:fld>
            <a:endParaRPr lang="en-US"/>
          </a:p>
        </p:txBody>
      </p:sp>
    </p:spTree>
    <p:extLst>
      <p:ext uri="{BB962C8B-B14F-4D97-AF65-F5344CB8AC3E}">
        <p14:creationId xmlns:p14="http://schemas.microsoft.com/office/powerpoint/2010/main" val="158197195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07207-F6AE-49AB-BC49-532FE88C9CB8}" type="datetimeFigureOut">
              <a:rPr lang="en-US" smtClean="0"/>
              <a:t>29/12/19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2D6D75-0D22-45D5-8687-050136BE8208}" type="slidenum">
              <a:rPr lang="en-US" smtClean="0"/>
              <a:t>‹#›</a:t>
            </a:fld>
            <a:endParaRPr lang="en-US"/>
          </a:p>
        </p:txBody>
      </p:sp>
    </p:spTree>
    <p:extLst>
      <p:ext uri="{BB962C8B-B14F-4D97-AF65-F5344CB8AC3E}">
        <p14:creationId xmlns:p14="http://schemas.microsoft.com/office/powerpoint/2010/main" val="2933387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vi-VN" sz="4800" dirty="0" smtClean="0">
                <a:latin typeface="Calibri Light" panose="020F0302020204030204" pitchFamily="34" charset="0"/>
                <a:cs typeface="Calibri Light" panose="020F0302020204030204" pitchFamily="34" charset="0"/>
              </a:rPr>
              <a:t>KHAI THÁC NGUỒN TIN </a:t>
            </a:r>
            <a:br>
              <a:rPr lang="vi-VN" sz="4800" dirty="0" smtClean="0">
                <a:latin typeface="Calibri Light" panose="020F0302020204030204" pitchFamily="34" charset="0"/>
                <a:cs typeface="Calibri Light" panose="020F0302020204030204" pitchFamily="34" charset="0"/>
              </a:rPr>
            </a:br>
            <a:r>
              <a:rPr lang="vi-VN" sz="4800" dirty="0" smtClean="0">
                <a:latin typeface="Calibri Light" panose="020F0302020204030204" pitchFamily="34" charset="0"/>
                <a:cs typeface="Calibri Light" panose="020F0302020204030204" pitchFamily="34" charset="0"/>
              </a:rPr>
              <a:t>VÀ KIỂM CHỨNG THÔNG TIN</a:t>
            </a:r>
            <a:endParaRPr lang="en-US" sz="4800" dirty="0">
              <a:latin typeface="Calibri Light" panose="020F0302020204030204" pitchFamily="34" charset="0"/>
              <a:cs typeface="Calibri Light" panose="020F0302020204030204" pitchFamily="34"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8997028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54144"/>
            <a:ext cx="10515600" cy="5422819"/>
          </a:xfrm>
        </p:spPr>
        <p:txBody>
          <a:bodyPr/>
          <a:lstStyle/>
          <a:p>
            <a:pPr marL="0" indent="0">
              <a:buNone/>
            </a:pPr>
            <a:endParaRPr lang="vi-VN" b="1" dirty="0" smtClean="0"/>
          </a:p>
          <a:p>
            <a:endParaRPr lang="vi-VN" b="1" dirty="0"/>
          </a:p>
          <a:p>
            <a:endParaRPr lang="vi-VN" b="1" dirty="0" smtClean="0"/>
          </a:p>
          <a:p>
            <a:r>
              <a:rPr lang="vi-VN" b="1" dirty="0" smtClean="0">
                <a:latin typeface="Calibri Light" panose="020F0302020204030204" pitchFamily="34" charset="0"/>
                <a:cs typeface="Calibri Light" panose="020F0302020204030204" pitchFamily="34" charset="0"/>
              </a:rPr>
              <a:t>4</a:t>
            </a:r>
            <a:r>
              <a:rPr lang="vi-VN" b="1" dirty="0">
                <a:latin typeface="Calibri Light" panose="020F0302020204030204" pitchFamily="34" charset="0"/>
                <a:cs typeface="Calibri Light" panose="020F0302020204030204" pitchFamily="34" charset="0"/>
              </a:rPr>
              <a:t>.</a:t>
            </a:r>
            <a:r>
              <a:rPr lang="vi-VN" dirty="0">
                <a:latin typeface="Calibri Light" panose="020F0302020204030204" pitchFamily="34" charset="0"/>
                <a:cs typeface="Calibri Light" panose="020F0302020204030204" pitchFamily="34" charset="0"/>
              </a:rPr>
              <a:t> Khi sử dụng tin, bài để đăng phát trên báo chí, cơ quan báo chí phải ghi rõ họ, tên thật hoặc bút danh của tác giả, nhóm tác giả. Trường hợp tác giả ghi bút danh thì cơ quan báo chí phải biết rõ tên thật, địa chỉ của tác giả.</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8300293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25864"/>
            <a:ext cx="10515600" cy="5451099"/>
          </a:xfrm>
        </p:spPr>
        <p:txBody>
          <a:bodyPr/>
          <a:lstStyle/>
          <a:p>
            <a:pPr marL="0" indent="0">
              <a:buNone/>
            </a:pPr>
            <a:endParaRPr lang="vi-VN" b="1" dirty="0" smtClean="0"/>
          </a:p>
          <a:p>
            <a:endParaRPr lang="vi-VN" b="1" dirty="0"/>
          </a:p>
          <a:p>
            <a:endParaRPr lang="vi-VN" b="1" dirty="0" smtClean="0"/>
          </a:p>
          <a:p>
            <a:r>
              <a:rPr lang="vi-VN" b="1" dirty="0" smtClean="0">
                <a:latin typeface="Calibri Light" panose="020F0302020204030204" pitchFamily="34" charset="0"/>
                <a:cs typeface="Calibri Light" panose="020F0302020204030204" pitchFamily="34" charset="0"/>
              </a:rPr>
              <a:t>5</a:t>
            </a:r>
            <a:r>
              <a:rPr lang="vi-VN" b="1" dirty="0">
                <a:latin typeface="Calibri Light" panose="020F0302020204030204" pitchFamily="34" charset="0"/>
                <a:cs typeface="Calibri Light" panose="020F0302020204030204" pitchFamily="34" charset="0"/>
              </a:rPr>
              <a:t>.</a:t>
            </a:r>
            <a:r>
              <a:rPr lang="vi-VN" dirty="0">
                <a:latin typeface="Calibri Light" panose="020F0302020204030204" pitchFamily="34" charset="0"/>
                <a:cs typeface="Calibri Light" panose="020F0302020204030204" pitchFamily="34" charset="0"/>
              </a:rPr>
              <a:t> Đối với loại thông tin về những chuyện thần bí, các vấn đề khoa học mới mà chưa được kết luận thì chỉ đăng trên tạp chí nghiên cứu chuyên ngành và phải có chú dẫn xuất xứ tư liệu.</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690696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08668"/>
            <a:ext cx="10515600" cy="5168295"/>
          </a:xfrm>
        </p:spPr>
        <p:txBody>
          <a:bodyPr/>
          <a:lstStyle/>
          <a:p>
            <a:endParaRPr lang="vi-VN" b="1" dirty="0" smtClean="0"/>
          </a:p>
          <a:p>
            <a:endParaRPr lang="vi-VN" b="1" dirty="0"/>
          </a:p>
          <a:p>
            <a:endParaRPr lang="vi-VN" b="1" dirty="0" smtClean="0"/>
          </a:p>
          <a:p>
            <a:r>
              <a:rPr lang="vi-VN" b="1" dirty="0" smtClean="0">
                <a:latin typeface="Calibri Light" panose="020F0302020204030204" pitchFamily="34" charset="0"/>
                <a:cs typeface="Calibri Light" panose="020F0302020204030204" pitchFamily="34" charset="0"/>
              </a:rPr>
              <a:t>6</a:t>
            </a:r>
            <a:r>
              <a:rPr lang="vi-VN" b="1" dirty="0">
                <a:latin typeface="Calibri Light" panose="020F0302020204030204" pitchFamily="34" charset="0"/>
                <a:cs typeface="Calibri Light" panose="020F0302020204030204" pitchFamily="34" charset="0"/>
              </a:rPr>
              <a:t>.</a:t>
            </a:r>
            <a:r>
              <a:rPr lang="vi-VN" dirty="0">
                <a:latin typeface="Calibri Light" panose="020F0302020204030204" pitchFamily="34" charset="0"/>
                <a:cs typeface="Calibri Light" panose="020F0302020204030204" pitchFamily="34" charset="0"/>
              </a:rPr>
              <a:t> Người đứng đầu cơ quan báo chí là người chịu trách nhiệm trước thủ trưởng cơ quan chủ quản và trước pháp luật về tính chính xác của các thông tin đăng, phát trên báo chí.</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9887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31596"/>
            <a:ext cx="10515600" cy="5545367"/>
          </a:xfrm>
        </p:spPr>
        <p:txBody>
          <a:bodyPr/>
          <a:lstStyle/>
          <a:p>
            <a:pPr marL="0" indent="0">
              <a:buNone/>
            </a:pPr>
            <a:endParaRPr lang="vi-VN" b="1" dirty="0" smtClean="0"/>
          </a:p>
          <a:p>
            <a:endParaRPr lang="vi-VN" b="1" dirty="0"/>
          </a:p>
          <a:p>
            <a:endParaRPr lang="vi-VN" b="1" dirty="0" smtClean="0"/>
          </a:p>
          <a:p>
            <a:r>
              <a:rPr lang="vi-VN" b="1" dirty="0" smtClean="0">
                <a:latin typeface="Calibri Light" panose="020F0302020204030204" pitchFamily="34" charset="0"/>
                <a:cs typeface="Calibri Light" panose="020F0302020204030204" pitchFamily="34" charset="0"/>
              </a:rPr>
              <a:t>7</a:t>
            </a:r>
            <a:r>
              <a:rPr lang="vi-VN" b="1" dirty="0">
                <a:latin typeface="Calibri Light" panose="020F0302020204030204" pitchFamily="34" charset="0"/>
                <a:cs typeface="Calibri Light" panose="020F0302020204030204" pitchFamily="34" charset="0"/>
              </a:rPr>
              <a:t>.</a:t>
            </a:r>
            <a:r>
              <a:rPr lang="vi-VN" dirty="0">
                <a:latin typeface="Calibri Light" panose="020F0302020204030204" pitchFamily="34" charset="0"/>
                <a:cs typeface="Calibri Light" panose="020F0302020204030204" pitchFamily="34" charset="0"/>
              </a:rPr>
              <a:t> Cơ quan báo chí, nhà báo, tác giả bài báo, tổ chức, cá nhân có liên quan không thực hiện đúng các quy định về cung cấp thông tin và xác định nguồn tin trên báo chí như quy định trên thì tuỳ theo tính chất, mức độ vi phạm mà bị xử lý kỷ luật, xử phạt vi phạm hành chính hoặc truy cứu trách nhiệm hình sự theo quy định của pháp luật.</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31212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Calibri Light" panose="020F0302020204030204" pitchFamily="34" charset="0"/>
                <a:cs typeface="Calibri Light" panose="020F0302020204030204" pitchFamily="34" charset="0"/>
              </a:rPr>
              <a:t>2. Nguồn tin có ở đâu?</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normAutofit fontScale="55000" lnSpcReduction="20000"/>
          </a:bodyPr>
          <a:lstStyle/>
          <a:p>
            <a:r>
              <a:rPr lang="vi-VN" dirty="0" smtClean="0">
                <a:latin typeface="Calibri Light" panose="020F0302020204030204" pitchFamily="34" charset="0"/>
                <a:cs typeface="Calibri Light" panose="020F0302020204030204" pitchFamily="34" charset="0"/>
              </a:rPr>
              <a:t>Hãng thông tấn</a:t>
            </a:r>
          </a:p>
          <a:p>
            <a:r>
              <a:rPr lang="vi-VN" dirty="0" smtClean="0">
                <a:latin typeface="Calibri Light" panose="020F0302020204030204" pitchFamily="34" charset="0"/>
                <a:cs typeface="Calibri Light" panose="020F0302020204030204" pitchFamily="34" charset="0"/>
              </a:rPr>
              <a:t>Báo chí</a:t>
            </a:r>
          </a:p>
          <a:p>
            <a:r>
              <a:rPr lang="vi-VN" dirty="0" smtClean="0">
                <a:latin typeface="Calibri Light" panose="020F0302020204030204" pitchFamily="34" charset="0"/>
                <a:cs typeface="Calibri Light" panose="020F0302020204030204" pitchFamily="34" charset="0"/>
              </a:rPr>
              <a:t>Thông cáo báo chí</a:t>
            </a:r>
          </a:p>
          <a:p>
            <a:r>
              <a:rPr lang="vi-VN" dirty="0" smtClean="0">
                <a:latin typeface="Calibri Light" panose="020F0302020204030204" pitchFamily="34" charset="0"/>
                <a:cs typeface="Calibri Light" panose="020F0302020204030204" pitchFamily="34" charset="0"/>
              </a:rPr>
              <a:t>Phương tiện thông tin đại chúng</a:t>
            </a:r>
          </a:p>
          <a:p>
            <a:r>
              <a:rPr lang="vi-VN" dirty="0" smtClean="0">
                <a:latin typeface="Calibri Light" panose="020F0302020204030204" pitchFamily="34" charset="0"/>
                <a:cs typeface="Calibri Light" panose="020F0302020204030204" pitchFamily="34" charset="0"/>
              </a:rPr>
              <a:t>Blog</a:t>
            </a:r>
          </a:p>
          <a:p>
            <a:r>
              <a:rPr lang="vi-VN" dirty="0" smtClean="0">
                <a:latin typeface="Calibri Light" panose="020F0302020204030204" pitchFamily="34" charset="0"/>
                <a:cs typeface="Calibri Light" panose="020F0302020204030204" pitchFamily="34" charset="0"/>
              </a:rPr>
              <a:t>Mạng xã hội</a:t>
            </a:r>
          </a:p>
          <a:p>
            <a:r>
              <a:rPr lang="vi-VN" dirty="0" smtClean="0">
                <a:latin typeface="Calibri Light" panose="020F0302020204030204" pitchFamily="34" charset="0"/>
                <a:cs typeface="Calibri Light" panose="020F0302020204030204" pitchFamily="34" charset="0"/>
              </a:rPr>
              <a:t>Trang tin tức</a:t>
            </a:r>
          </a:p>
          <a:p>
            <a:r>
              <a:rPr lang="vi-VN" dirty="0" smtClean="0">
                <a:latin typeface="Calibri Light" panose="020F0302020204030204" pitchFamily="34" charset="0"/>
                <a:cs typeface="Calibri Light" panose="020F0302020204030204" pitchFamily="34" charset="0"/>
              </a:rPr>
              <a:t>Nguồn tin riêng của người viết</a:t>
            </a:r>
          </a:p>
          <a:p>
            <a:r>
              <a:rPr lang="vi-VN" dirty="0" smtClean="0">
                <a:latin typeface="Calibri Light" panose="020F0302020204030204" pitchFamily="34" charset="0"/>
                <a:cs typeface="Calibri Light" panose="020F0302020204030204" pitchFamily="34" charset="0"/>
              </a:rPr>
              <a:t>Điện thoại từ công chúng</a:t>
            </a:r>
          </a:p>
          <a:p>
            <a:r>
              <a:rPr lang="vi-VN" dirty="0" smtClean="0">
                <a:latin typeface="Calibri Light" panose="020F0302020204030204" pitchFamily="34" charset="0"/>
                <a:cs typeface="Calibri Light" panose="020F0302020204030204" pitchFamily="34" charset="0"/>
              </a:rPr>
              <a:t>Nhân chứng</a:t>
            </a:r>
          </a:p>
          <a:p>
            <a:r>
              <a:rPr lang="vi-VN" dirty="0" smtClean="0">
                <a:latin typeface="Calibri Light" panose="020F0302020204030204" pitchFamily="34" charset="0"/>
                <a:cs typeface="Calibri Light" panose="020F0302020204030204" pitchFamily="34" charset="0"/>
              </a:rPr>
              <a:t>Thông tin từ nhà báo khác</a:t>
            </a:r>
          </a:p>
          <a:p>
            <a:r>
              <a:rPr lang="vi-VN" dirty="0" smtClean="0">
                <a:latin typeface="Calibri Light" panose="020F0302020204030204" pitchFamily="34" charset="0"/>
                <a:cs typeface="Calibri Light" panose="020F0302020204030204" pitchFamily="34" charset="0"/>
              </a:rPr>
              <a:t>Văn bản, tài liệu lưu hành, lưu trữ</a:t>
            </a:r>
          </a:p>
          <a:p>
            <a:r>
              <a:rPr lang="vi-VN" dirty="0" smtClean="0">
                <a:latin typeface="Calibri Light" panose="020F0302020204030204" pitchFamily="34" charset="0"/>
                <a:cs typeface="Calibri Light" panose="020F0302020204030204" pitchFamily="34" charset="0"/>
              </a:rPr>
              <a:t>Trực tiếp nghe từ người khác</a:t>
            </a:r>
          </a:p>
          <a:p>
            <a:r>
              <a:rPr lang="vi-VN" dirty="0" smtClean="0">
                <a:latin typeface="Calibri Light" panose="020F0302020204030204" pitchFamily="34" charset="0"/>
                <a:cs typeface="Calibri Light" panose="020F0302020204030204" pitchFamily="34" charset="0"/>
              </a:rPr>
              <a:t>...</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862194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Calibri Light" panose="020F0302020204030204" pitchFamily="34" charset="0"/>
                <a:cs typeface="Calibri Light" panose="020F0302020204030204" pitchFamily="34" charset="0"/>
              </a:rPr>
              <a:t>3. Tiêu chí lựa chọn tin tức</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lstStyle/>
          <a:p>
            <a:endParaRPr lang="vi-VN" dirty="0" smtClean="0"/>
          </a:p>
          <a:p>
            <a:endParaRPr lang="vi-VN" dirty="0"/>
          </a:p>
          <a:p>
            <a:r>
              <a:rPr lang="vi-VN" b="1" dirty="0" smtClean="0">
                <a:latin typeface="Calibri Light" panose="020F0302020204030204" pitchFamily="34" charset="0"/>
                <a:cs typeface="Calibri Light" panose="020F0302020204030204" pitchFamily="34" charset="0"/>
              </a:rPr>
              <a:t>Tính thời sự: </a:t>
            </a:r>
            <a:r>
              <a:rPr lang="en-US" dirty="0">
                <a:latin typeface="Calibri Light" panose="020F0302020204030204" pitchFamily="34" charset="0"/>
                <a:cs typeface="Calibri Light" panose="020F0302020204030204" pitchFamily="34" charset="0"/>
              </a:rPr>
              <a:t>tin </a:t>
            </a:r>
            <a:r>
              <a:rPr lang="en-US" dirty="0" err="1">
                <a:latin typeface="Calibri Light" panose="020F0302020204030204" pitchFamily="34" charset="0"/>
                <a:cs typeface="Calibri Light" panose="020F0302020204030204" pitchFamily="34" charset="0"/>
              </a:rPr>
              <a:t>tức</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phải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mới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mẻ</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Một</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thông</a:t>
            </a:r>
            <a:r>
              <a:rPr lang="en-US" dirty="0">
                <a:latin typeface="Calibri Light" panose="020F0302020204030204" pitchFamily="34" charset="0"/>
                <a:cs typeface="Calibri Light" panose="020F0302020204030204" pitchFamily="34" charset="0"/>
              </a:rPr>
              <a:t> tin </a:t>
            </a:r>
            <a:r>
              <a:rPr lang="en-US" dirty="0" err="1">
                <a:latin typeface="Calibri Light" panose="020F0302020204030204" pitchFamily="34" charset="0"/>
                <a:cs typeface="Calibri Light" panose="020F0302020204030204" pitchFamily="34" charset="0"/>
              </a:rPr>
              <a:t>ít</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gây</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hứng</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thú</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nếu</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thính</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giả</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đã</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biết</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về</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thông</a:t>
            </a:r>
            <a:r>
              <a:rPr lang="en-US" dirty="0">
                <a:latin typeface="Calibri Light" panose="020F0302020204030204" pitchFamily="34" charset="0"/>
                <a:cs typeface="Calibri Light" panose="020F0302020204030204" pitchFamily="34" charset="0"/>
              </a:rPr>
              <a:t> tin </a:t>
            </a:r>
            <a:r>
              <a:rPr lang="en-US" dirty="0" err="1">
                <a:latin typeface="Calibri Light" panose="020F0302020204030204" pitchFamily="34" charset="0"/>
                <a:cs typeface="Calibri Light" panose="020F0302020204030204" pitchFamily="34" charset="0"/>
              </a:rPr>
              <a:t>đó</a:t>
            </a:r>
            <a:r>
              <a:rPr lang="en-US" dirty="0">
                <a:latin typeface="Calibri Light" panose="020F0302020204030204" pitchFamily="34" charset="0"/>
                <a:cs typeface="Calibri Light" panose="020F0302020204030204" pitchFamily="34" charset="0"/>
              </a:rPr>
              <a:t> ở </a:t>
            </a:r>
            <a:r>
              <a:rPr lang="en-US" dirty="0" err="1">
                <a:latin typeface="Calibri Light" panose="020F0302020204030204" pitchFamily="34" charset="0"/>
                <a:cs typeface="Calibri Light" panose="020F0302020204030204" pitchFamily="34" charset="0"/>
              </a:rPr>
              <a:t>chỗ</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khác</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rồi</a:t>
            </a:r>
            <a:r>
              <a:rPr lang="en-US" dirty="0">
                <a:latin typeface="Calibri Light" panose="020F0302020204030204" pitchFamily="34" charset="0"/>
                <a:cs typeface="Calibri Light" panose="020F0302020204030204" pitchFamily="34" charset="0"/>
              </a:rPr>
              <a:t>.</a:t>
            </a:r>
          </a:p>
        </p:txBody>
      </p:sp>
    </p:spTree>
    <p:extLst>
      <p:ext uri="{BB962C8B-B14F-4D97-AF65-F5344CB8AC3E}">
        <p14:creationId xmlns:p14="http://schemas.microsoft.com/office/powerpoint/2010/main" val="276865511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85740"/>
            <a:ext cx="10515600" cy="4791223"/>
          </a:xfrm>
        </p:spPr>
        <p:txBody>
          <a:bodyPr/>
          <a:lstStyle/>
          <a:p>
            <a:endParaRPr lang="vi-VN" b="1" dirty="0" smtClean="0"/>
          </a:p>
          <a:p>
            <a:endParaRPr lang="vi-VN" b="1" dirty="0"/>
          </a:p>
          <a:p>
            <a:r>
              <a:rPr lang="vi-VN" b="1" dirty="0" smtClean="0">
                <a:latin typeface="Calibri Light" panose="020F0302020204030204" pitchFamily="34" charset="0"/>
                <a:cs typeface="Calibri Light" panose="020F0302020204030204" pitchFamily="34" charset="0"/>
              </a:rPr>
              <a:t>Sự </a:t>
            </a:r>
            <a:r>
              <a:rPr lang="vi-VN" b="1" dirty="0">
                <a:latin typeface="Calibri Light" panose="020F0302020204030204" pitchFamily="34" charset="0"/>
                <a:cs typeface="Calibri Light" panose="020F0302020204030204" pitchFamily="34" charset="0"/>
              </a:rPr>
              <a:t>gần gũi về địa lý:</a:t>
            </a:r>
            <a:r>
              <a:rPr lang="vi-VN" dirty="0">
                <a:latin typeface="Calibri Light" panose="020F0302020204030204" pitchFamily="34" charset="0"/>
                <a:cs typeface="Calibri Light" panose="020F0302020204030204" pitchFamily="34" charset="0"/>
              </a:rPr>
              <a:t> mọi người quan tâm đến chuyện xảy ra trong làng mình, ở nước </a:t>
            </a:r>
            <a:r>
              <a:rPr lang="vi-VN" dirty="0" smtClean="0">
                <a:latin typeface="Calibri Light" panose="020F0302020204030204" pitchFamily="34" charset="0"/>
                <a:cs typeface="Calibri Light" panose="020F0302020204030204" pitchFamily="34" charset="0"/>
              </a:rPr>
              <a:t>mình, trường mình </a:t>
            </a:r>
            <a:r>
              <a:rPr lang="vi-VN" dirty="0">
                <a:latin typeface="Calibri Light" panose="020F0302020204030204" pitchFamily="34" charset="0"/>
                <a:cs typeface="Calibri Light" panose="020F0302020204030204" pitchFamily="34" charset="0"/>
              </a:rPr>
              <a:t>hơn là những chuyện xa lắc xa lơ.</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3534808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vi-VN" b="1" dirty="0">
                <a:latin typeface="Calibri Light" panose="020F0302020204030204" pitchFamily="34" charset="0"/>
                <a:cs typeface="Calibri Light" panose="020F0302020204030204" pitchFamily="34" charset="0"/>
              </a:rPr>
              <a:t>Sự gần gũi về lợi ích:</a:t>
            </a:r>
            <a:r>
              <a:rPr lang="vi-VN" dirty="0">
                <a:latin typeface="Calibri Light" panose="020F0302020204030204" pitchFamily="34" charset="0"/>
                <a:cs typeface="Calibri Light" panose="020F0302020204030204" pitchFamily="34" charset="0"/>
              </a:rPr>
              <a:t> mọi người nhạy cảm với những thông tin liên quan tới họ: giá cả, ngân sách, giá thực phẩm, tình trạng đường sá, thuế vận chuyển, học phí… Nhưng họ cũng nhạy cảm với những gì gắn với con người: chuyện lạ đó đây, hài hước, hồi hộp, bi kịch, thành công, chuyện trẻ em, người cao tuổi, ký ức, gương khuyết tật vượt khó…</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41141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vi-VN" b="1" dirty="0">
                <a:latin typeface="Calibri Light" panose="020F0302020204030204" pitchFamily="34" charset="0"/>
                <a:cs typeface="Calibri Light" panose="020F0302020204030204" pitchFamily="34" charset="0"/>
              </a:rPr>
              <a:t>Theo dõi tin tức:</a:t>
            </a:r>
            <a:r>
              <a:rPr lang="vi-VN" dirty="0">
                <a:latin typeface="Calibri Light" panose="020F0302020204030204" pitchFamily="34" charset="0"/>
                <a:cs typeface="Calibri Light" panose="020F0302020204030204" pitchFamily="34" charset="0"/>
              </a:rPr>
              <a:t> là công việc bắt buộc đối với một tòa soạn. Ta theo dõi tiến triển của một sự kiện, cho đến khi có kết luận. </a:t>
            </a:r>
            <a:endParaRPr lang="vi-VN" dirty="0" smtClean="0">
              <a:latin typeface="Calibri Light" panose="020F0302020204030204" pitchFamily="34" charset="0"/>
              <a:cs typeface="Calibri Light" panose="020F0302020204030204" pitchFamily="34" charset="0"/>
            </a:endParaRPr>
          </a:p>
          <a:p>
            <a:r>
              <a:rPr lang="vi-VN" dirty="0" smtClean="0">
                <a:latin typeface="Calibri Light" panose="020F0302020204030204" pitchFamily="34" charset="0"/>
                <a:cs typeface="Calibri Light" panose="020F0302020204030204" pitchFamily="34" charset="0"/>
              </a:rPr>
              <a:t>Ví </a:t>
            </a:r>
            <a:r>
              <a:rPr lang="vi-VN" dirty="0">
                <a:latin typeface="Calibri Light" panose="020F0302020204030204" pitchFamily="34" charset="0"/>
                <a:cs typeface="Calibri Light" panose="020F0302020204030204" pitchFamily="34" charset="0"/>
              </a:rPr>
              <a:t>dụ: một vụ mất điện nghiêm trọng. Bạn phải thông báo khi nào sửa được và sửa như thế nào. Một nguy cơ bệnh dịch: tiếp theo bạn phải nói xem liệu nguy cơ có thành hiện thực hay không, liệu các mối lo ngại có được giảm bớt không, liệu đã hết nguy hiểm hay chưa.</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303341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61534"/>
            <a:ext cx="10515600" cy="5215429"/>
          </a:xfrm>
        </p:spPr>
        <p:txBody>
          <a:bodyPr/>
          <a:lstStyle/>
          <a:p>
            <a:endParaRPr lang="vi-VN" b="1" dirty="0" smtClean="0"/>
          </a:p>
          <a:p>
            <a:r>
              <a:rPr lang="vi-VN" b="1" dirty="0" smtClean="0">
                <a:latin typeface="Calibri Light" panose="020F0302020204030204" pitchFamily="34" charset="0"/>
                <a:cs typeface="Calibri Light" panose="020F0302020204030204" pitchFamily="34" charset="0"/>
              </a:rPr>
              <a:t>Tầm </a:t>
            </a:r>
            <a:r>
              <a:rPr lang="vi-VN" b="1" dirty="0">
                <a:latin typeface="Calibri Light" panose="020F0302020204030204" pitchFamily="34" charset="0"/>
                <a:cs typeface="Calibri Light" panose="020F0302020204030204" pitchFamily="34" charset="0"/>
              </a:rPr>
              <a:t>quan trọng:</a:t>
            </a:r>
            <a:r>
              <a:rPr lang="vi-VN" dirty="0">
                <a:latin typeface="Calibri Light" panose="020F0302020204030204" pitchFamily="34" charset="0"/>
                <a:cs typeface="Calibri Light" panose="020F0302020204030204" pitchFamily="34" charset="0"/>
              </a:rPr>
              <a:t> một thông tin quan trọng ảnh hưởng tới rất nhiều người, thay đổi cuộc sống thường ngày của họ, có ảnh hưởng trực tiếp tới họ: thiên tai, xung đột, bầu cử…</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182411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Tin </a:t>
            </a:r>
            <a:r>
              <a:rPr lang="en-US" dirty="0" err="1" smtClean="0"/>
              <a:t>là</a:t>
            </a:r>
            <a:r>
              <a:rPr lang="en-US" dirty="0" smtClean="0"/>
              <a:t> </a:t>
            </a:r>
            <a:r>
              <a:rPr lang="en-US" dirty="0" err="1" smtClean="0"/>
              <a:t>gì</a:t>
            </a:r>
            <a:r>
              <a:rPr lang="en-US" dirty="0" smtClean="0"/>
              <a:t>?</a:t>
            </a:r>
            <a:endParaRPr lang="en-US" dirty="0"/>
          </a:p>
        </p:txBody>
      </p:sp>
      <p:sp>
        <p:nvSpPr>
          <p:cNvPr id="3" name="Content Placeholder 2"/>
          <p:cNvSpPr>
            <a:spLocks noGrp="1"/>
          </p:cNvSpPr>
          <p:nvPr>
            <p:ph idx="1"/>
          </p:nvPr>
        </p:nvSpPr>
        <p:spPr/>
        <p:txBody>
          <a:bodyPr/>
          <a:lstStyle/>
          <a:p>
            <a:r>
              <a:rPr lang="en-US" dirty="0"/>
              <a:t>Có </a:t>
            </a:r>
            <a:r>
              <a:rPr lang="en-US" dirty="0" err="1"/>
              <a:t>nhiều</a:t>
            </a:r>
            <a:r>
              <a:rPr lang="en-US" dirty="0"/>
              <a:t> </a:t>
            </a:r>
            <a:r>
              <a:rPr lang="en-US" dirty="0" err="1"/>
              <a:t>định</a:t>
            </a:r>
            <a:r>
              <a:rPr lang="en-US" dirty="0"/>
              <a:t> </a:t>
            </a:r>
            <a:r>
              <a:rPr lang="en-US" dirty="0" err="1"/>
              <a:t>nghĩa</a:t>
            </a:r>
            <a:r>
              <a:rPr lang="en-US" dirty="0"/>
              <a:t>, </a:t>
            </a:r>
            <a:r>
              <a:rPr lang="en-US" dirty="0" err="1"/>
              <a:t>quan</a:t>
            </a:r>
            <a:r>
              <a:rPr lang="en-US" dirty="0"/>
              <a:t> </a:t>
            </a:r>
            <a:r>
              <a:rPr lang="en-US" dirty="0" err="1"/>
              <a:t>niệm</a:t>
            </a:r>
            <a:r>
              <a:rPr lang="en-US" dirty="0"/>
              <a:t> </a:t>
            </a:r>
            <a:r>
              <a:rPr lang="en-US" dirty="0" err="1"/>
              <a:t>khác</a:t>
            </a:r>
            <a:r>
              <a:rPr lang="en-US" dirty="0"/>
              <a:t> </a:t>
            </a:r>
            <a:r>
              <a:rPr lang="en-US" dirty="0" err="1"/>
              <a:t>nhau</a:t>
            </a:r>
            <a:r>
              <a:rPr lang="en-US" dirty="0"/>
              <a:t> </a:t>
            </a:r>
            <a:r>
              <a:rPr lang="en-US" dirty="0" err="1"/>
              <a:t>vê</a:t>
            </a:r>
            <a:r>
              <a:rPr lang="en-US" dirty="0"/>
              <a:t>̀ tin </a:t>
            </a:r>
            <a:endParaRPr lang="en-US" dirty="0"/>
          </a:p>
          <a:p>
            <a:pPr marL="0" indent="0">
              <a:buNone/>
            </a:pPr>
            <a:endParaRPr lang="en-US" dirty="0" smtClean="0"/>
          </a:p>
          <a:p>
            <a:pPr marL="0" indent="0">
              <a:buNone/>
            </a:pPr>
            <a:r>
              <a:rPr lang="en-US" dirty="0" smtClean="0"/>
              <a:t>TIN </a:t>
            </a:r>
            <a:r>
              <a:rPr lang="en-US" dirty="0" err="1"/>
              <a:t>trong</a:t>
            </a:r>
            <a:r>
              <a:rPr lang="en-US" dirty="0"/>
              <a:t> </a:t>
            </a:r>
            <a:r>
              <a:rPr lang="en-US" dirty="0" err="1"/>
              <a:t>tiếng</a:t>
            </a:r>
            <a:r>
              <a:rPr lang="en-US" dirty="0"/>
              <a:t> </a:t>
            </a:r>
            <a:r>
              <a:rPr lang="en-US" dirty="0" err="1"/>
              <a:t>Anh</a:t>
            </a:r>
            <a:r>
              <a:rPr lang="en-US" dirty="0"/>
              <a:t> là NEWS có 2 </a:t>
            </a:r>
            <a:r>
              <a:rPr lang="en-US" dirty="0" err="1"/>
              <a:t>nghĩa</a:t>
            </a:r>
            <a:r>
              <a:rPr lang="en-US" dirty="0"/>
              <a:t>: </a:t>
            </a:r>
            <a:endParaRPr lang="en-US" dirty="0"/>
          </a:p>
          <a:p>
            <a:r>
              <a:rPr lang="en-US" dirty="0"/>
              <a:t>+ NEW+S: Tin là </a:t>
            </a:r>
            <a:r>
              <a:rPr lang="en-US" dirty="0" err="1"/>
              <a:t>những</a:t>
            </a:r>
            <a:r>
              <a:rPr lang="en-US" dirty="0"/>
              <a:t> </a:t>
            </a:r>
            <a:r>
              <a:rPr lang="en-US" dirty="0" err="1"/>
              <a:t>cái</a:t>
            </a:r>
            <a:r>
              <a:rPr lang="en-US" dirty="0"/>
              <a:t> </a:t>
            </a:r>
            <a:r>
              <a:rPr lang="en-US" dirty="0" err="1"/>
              <a:t>mới</a:t>
            </a:r>
            <a:r>
              <a:rPr lang="en-US" dirty="0"/>
              <a:t> </a:t>
            </a:r>
            <a:endParaRPr lang="en-US" dirty="0"/>
          </a:p>
          <a:p>
            <a:r>
              <a:rPr lang="en-US" dirty="0"/>
              <a:t>+ NEWS=</a:t>
            </a:r>
            <a:r>
              <a:rPr lang="en-US" dirty="0" err="1"/>
              <a:t>North+East+West+South</a:t>
            </a:r>
            <a:r>
              <a:rPr lang="en-US" dirty="0"/>
              <a:t>: Tin là </a:t>
            </a:r>
            <a:r>
              <a:rPr lang="en-US" dirty="0" err="1"/>
              <a:t>cái</a:t>
            </a:r>
            <a:r>
              <a:rPr lang="en-US" dirty="0"/>
              <a:t> </a:t>
            </a:r>
            <a:r>
              <a:rPr lang="en-US" dirty="0" err="1"/>
              <a:t>gi</a:t>
            </a:r>
            <a:r>
              <a:rPr lang="en-US" dirty="0"/>
              <a:t>̀ </a:t>
            </a:r>
            <a:r>
              <a:rPr lang="en-US" dirty="0" err="1"/>
              <a:t>đo</a:t>
            </a:r>
            <a:r>
              <a:rPr lang="en-US" dirty="0"/>
              <a:t>́ </a:t>
            </a:r>
            <a:r>
              <a:rPr lang="en-US" dirty="0" err="1"/>
              <a:t>xảy</a:t>
            </a:r>
            <a:r>
              <a:rPr lang="en-US" dirty="0"/>
              <a:t> </a:t>
            </a:r>
            <a:r>
              <a:rPr lang="en-US" dirty="0" err="1"/>
              <a:t>ra</a:t>
            </a:r>
            <a:r>
              <a:rPr lang="en-US" dirty="0"/>
              <a:t> </a:t>
            </a:r>
            <a:r>
              <a:rPr lang="en-US" dirty="0" err="1"/>
              <a:t>khắp</a:t>
            </a:r>
            <a:r>
              <a:rPr lang="en-US" dirty="0"/>
              <a:t> </a:t>
            </a:r>
            <a:r>
              <a:rPr lang="en-US" dirty="0" err="1"/>
              <a:t>mọi</a:t>
            </a:r>
            <a:r>
              <a:rPr lang="en-US" dirty="0"/>
              <a:t> </a:t>
            </a:r>
            <a:r>
              <a:rPr lang="en-US" dirty="0" err="1"/>
              <a:t>nơi</a:t>
            </a:r>
            <a:r>
              <a:rPr lang="en-US" dirty="0"/>
              <a:t> </a:t>
            </a:r>
            <a:endParaRPr lang="en-US" dirty="0"/>
          </a:p>
          <a:p>
            <a:pPr marL="0" indent="0">
              <a:buNone/>
            </a:pPr>
            <a:endParaRPr lang="en-US" dirty="0">
              <a:latin typeface="Wingdings"/>
            </a:endParaRPr>
          </a:p>
          <a:p>
            <a:pPr marL="0" indent="0">
              <a:buNone/>
            </a:pPr>
            <a:r>
              <a:rPr lang="en-US" dirty="0" err="1" smtClean="0"/>
              <a:t>Trong</a:t>
            </a:r>
            <a:r>
              <a:rPr lang="en-US" dirty="0" smtClean="0"/>
              <a:t> </a:t>
            </a:r>
            <a:r>
              <a:rPr lang="en-US" dirty="0" err="1"/>
              <a:t>tư</a:t>
            </a:r>
            <a:r>
              <a:rPr lang="en-US" dirty="0"/>
              <a:t>̀ </a:t>
            </a:r>
            <a:r>
              <a:rPr lang="en-US" dirty="0" err="1"/>
              <a:t>Hán</a:t>
            </a:r>
            <a:r>
              <a:rPr lang="en-US" dirty="0"/>
              <a:t> </a:t>
            </a:r>
            <a:r>
              <a:rPr lang="en-US" dirty="0" err="1"/>
              <a:t>Việt</a:t>
            </a:r>
            <a:r>
              <a:rPr lang="en-US" dirty="0"/>
              <a:t>, TIN là “</a:t>
            </a:r>
            <a:r>
              <a:rPr lang="en-US" dirty="0" err="1"/>
              <a:t>tân</a:t>
            </a:r>
            <a:r>
              <a:rPr lang="en-US" dirty="0"/>
              <a:t> </a:t>
            </a:r>
            <a:r>
              <a:rPr lang="en-US" dirty="0" err="1"/>
              <a:t>văn</a:t>
            </a:r>
            <a:r>
              <a:rPr lang="en-US" dirty="0"/>
              <a:t>”, </a:t>
            </a:r>
            <a:r>
              <a:rPr lang="en-US" dirty="0" err="1"/>
              <a:t>nghĩa</a:t>
            </a:r>
            <a:r>
              <a:rPr lang="en-US" dirty="0"/>
              <a:t> là: </a:t>
            </a:r>
            <a:r>
              <a:rPr lang="en-US" dirty="0" err="1"/>
              <a:t>điều</a:t>
            </a:r>
            <a:r>
              <a:rPr lang="en-US" dirty="0"/>
              <a:t> </a:t>
            </a:r>
            <a:r>
              <a:rPr lang="en-US" dirty="0" err="1"/>
              <a:t>mới</a:t>
            </a:r>
            <a:r>
              <a:rPr lang="en-US" dirty="0"/>
              <a:t> </a:t>
            </a:r>
            <a:r>
              <a:rPr lang="en-US" dirty="0" err="1"/>
              <a:t>nghe</a:t>
            </a:r>
            <a:r>
              <a:rPr lang="en-US" dirty="0"/>
              <a:t>, </a:t>
            </a:r>
            <a:r>
              <a:rPr lang="en-US" dirty="0" err="1"/>
              <a:t>mới</a:t>
            </a:r>
            <a:r>
              <a:rPr lang="en-US" dirty="0"/>
              <a:t> </a:t>
            </a:r>
            <a:r>
              <a:rPr lang="en-US" dirty="0" err="1"/>
              <a:t>biết</a:t>
            </a:r>
            <a:r>
              <a:rPr lang="en-US" dirty="0"/>
              <a:t>. </a:t>
            </a:r>
            <a:endParaRPr lang="en-US" dirty="0"/>
          </a:p>
          <a:p>
            <a:pPr marL="0" indent="0">
              <a:buNone/>
            </a:pPr>
            <a:endParaRPr lang="en-US" dirty="0"/>
          </a:p>
        </p:txBody>
      </p:sp>
    </p:spTree>
    <p:extLst>
      <p:ext uri="{BB962C8B-B14F-4D97-AF65-F5344CB8AC3E}">
        <p14:creationId xmlns:p14="http://schemas.microsoft.com/office/powerpoint/2010/main" val="1581379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Calibri Light" panose="020F0302020204030204" pitchFamily="34" charset="0"/>
                <a:cs typeface="Calibri Light" panose="020F0302020204030204" pitchFamily="34" charset="0"/>
              </a:rPr>
              <a:t>4. Thảo luận</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lstStyle/>
          <a:p>
            <a:endParaRPr lang="vi-VN" dirty="0" smtClean="0"/>
          </a:p>
          <a:p>
            <a:endParaRPr lang="vi-VN" dirty="0"/>
          </a:p>
          <a:p>
            <a:r>
              <a:rPr lang="vi-VN" dirty="0" smtClean="0">
                <a:latin typeface="Calibri Light" panose="020F0302020204030204" pitchFamily="34" charset="0"/>
                <a:cs typeface="Calibri Light" panose="020F0302020204030204" pitchFamily="34" charset="0"/>
              </a:rPr>
              <a:t>Với trường học, những thông tin nào là thông tin quan trọng?</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275278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Calibri Light" panose="020F0302020204030204" pitchFamily="34" charset="0"/>
                <a:cs typeface="Calibri Light" panose="020F0302020204030204" pitchFamily="34" charset="0"/>
              </a:rPr>
              <a:t>5. Góc tiếp cận nguồn tin</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lstStyle/>
          <a:p>
            <a:endParaRPr lang="vi-VN" dirty="0" smtClean="0"/>
          </a:p>
          <a:p>
            <a:r>
              <a:rPr lang="vi-VN" dirty="0" smtClean="0">
                <a:latin typeface="Calibri Light" panose="020F0302020204030204" pitchFamily="34" charset="0"/>
                <a:cs typeface="Calibri Light" panose="020F0302020204030204" pitchFamily="34" charset="0"/>
              </a:rPr>
              <a:t>Mỗi bản tin hay bài viết không thể nói hết tất cả các góc độ của sự kiện, sự việc. Vì vậy cần có sự lựa chọn tiếp cận theo một góc độ nhất định.</a:t>
            </a:r>
          </a:p>
          <a:p>
            <a:r>
              <a:rPr lang="vi-VN" dirty="0" smtClean="0">
                <a:latin typeface="Calibri Light" panose="020F0302020204030204" pitchFamily="34" charset="0"/>
                <a:cs typeface="Calibri Light" panose="020F0302020204030204" pitchFamily="34" charset="0"/>
              </a:rPr>
              <a:t>Góc độ này phụ thuộc vào quan điểm, lợi ích, đối tượng tiếp nhận cũng như mức độ thông tin mà người viết có được</a:t>
            </a:r>
          </a:p>
          <a:p>
            <a:r>
              <a:rPr lang="vi-VN" dirty="0" smtClean="0">
                <a:latin typeface="Calibri Light" panose="020F0302020204030204" pitchFamily="34" charset="0"/>
                <a:cs typeface="Calibri Light" panose="020F0302020204030204" pitchFamily="34" charset="0"/>
              </a:rPr>
              <a:t>Một bản tin, bài viết cũng có thể tiếp cận cùng lúc nhiều góc độ khác nhau, tùy thuộc vào dung lượng, ý đồ, mục đích của người viết và tòa soạn.</a:t>
            </a:r>
          </a:p>
          <a:p>
            <a:pPr marL="0" indent="0">
              <a:buNone/>
            </a:pPr>
            <a:endParaRPr lang="en-US" dirty="0"/>
          </a:p>
        </p:txBody>
      </p:sp>
    </p:spTree>
    <p:extLst>
      <p:ext uri="{BB962C8B-B14F-4D97-AF65-F5344CB8AC3E}">
        <p14:creationId xmlns:p14="http://schemas.microsoft.com/office/powerpoint/2010/main" val="210233422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a:latin typeface="Calibri Light" panose="020F0302020204030204" pitchFamily="34" charset="0"/>
                <a:cs typeface="Calibri Light" panose="020F0302020204030204" pitchFamily="34" charset="0"/>
              </a:rPr>
              <a:t>Lựa chọn góc độ đưa tin</a:t>
            </a:r>
            <a:r>
              <a:rPr lang="en-US" b="1" dirty="0">
                <a:latin typeface="Calibri Light" panose="020F0302020204030204" pitchFamily="34" charset="0"/>
                <a:cs typeface="Calibri Light" panose="020F0302020204030204" pitchFamily="34" charset="0"/>
              </a:rPr>
              <a:t/>
            </a:r>
            <a:br>
              <a:rPr lang="en-US" b="1" dirty="0">
                <a:latin typeface="Calibri Light" panose="020F0302020204030204" pitchFamily="34" charset="0"/>
                <a:cs typeface="Calibri Light" panose="020F0302020204030204" pitchFamily="34" charset="0"/>
              </a:rPr>
            </a:b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normAutofit/>
          </a:bodyPr>
          <a:lstStyle/>
          <a:p>
            <a:pPr lvl="0"/>
            <a:endParaRPr lang="vi-VN" sz="3600" dirty="0" smtClean="0">
              <a:latin typeface="Calibri Light" panose="020F0302020204030204" pitchFamily="34" charset="0"/>
              <a:cs typeface="Calibri Light" panose="020F0302020204030204" pitchFamily="34" charset="0"/>
            </a:endParaRPr>
          </a:p>
          <a:p>
            <a:pPr lvl="0"/>
            <a:r>
              <a:rPr lang="vi-VN" sz="3600" dirty="0" smtClean="0">
                <a:latin typeface="Calibri Light" panose="020F0302020204030204" pitchFamily="34" charset="0"/>
                <a:cs typeface="Calibri Light" panose="020F0302020204030204" pitchFamily="34" charset="0"/>
              </a:rPr>
              <a:t>Thông </a:t>
            </a:r>
            <a:r>
              <a:rPr lang="vi-VN" sz="3600" dirty="0">
                <a:latin typeface="Calibri Light" panose="020F0302020204030204" pitchFamily="34" charset="0"/>
                <a:cs typeface="Calibri Light" panose="020F0302020204030204" pitchFamily="34" charset="0"/>
              </a:rPr>
              <a:t>tin thú vị nhất là gì?</a:t>
            </a:r>
            <a:endParaRPr lang="en-US" sz="3600" dirty="0">
              <a:latin typeface="Calibri Light" panose="020F0302020204030204" pitchFamily="34" charset="0"/>
              <a:cs typeface="Calibri Light" panose="020F0302020204030204" pitchFamily="34" charset="0"/>
            </a:endParaRPr>
          </a:p>
          <a:p>
            <a:pPr lvl="0"/>
            <a:r>
              <a:rPr lang="vi-VN" sz="3600" dirty="0">
                <a:latin typeface="Calibri Light" panose="020F0302020204030204" pitchFamily="34" charset="0"/>
                <a:cs typeface="Calibri Light" panose="020F0302020204030204" pitchFamily="34" charset="0"/>
              </a:rPr>
              <a:t>Khía cạnh nào là mới so với những gì chúng ta đã biết?</a:t>
            </a:r>
            <a:endParaRPr lang="en-US" sz="3600" dirty="0">
              <a:latin typeface="Calibri Light" panose="020F0302020204030204" pitchFamily="34" charset="0"/>
              <a:cs typeface="Calibri Light" panose="020F0302020204030204" pitchFamily="34" charset="0"/>
            </a:endParaRPr>
          </a:p>
          <a:p>
            <a:pPr lvl="0"/>
            <a:r>
              <a:rPr lang="vi-VN" sz="3600" dirty="0">
                <a:latin typeface="Calibri Light" panose="020F0302020204030204" pitchFamily="34" charset="0"/>
                <a:cs typeface="Calibri Light" panose="020F0302020204030204" pitchFamily="34" charset="0"/>
              </a:rPr>
              <a:t>Ai sẽ bị ảnh hưởng nhiều nhất?</a:t>
            </a:r>
            <a:endParaRPr lang="en-US" sz="3600" dirty="0">
              <a:latin typeface="Calibri Light" panose="020F0302020204030204" pitchFamily="34" charset="0"/>
              <a:cs typeface="Calibri Light" panose="020F0302020204030204" pitchFamily="34" charset="0"/>
            </a:endParaRPr>
          </a:p>
          <a:p>
            <a:r>
              <a:rPr lang="vi-VN" sz="3600" dirty="0">
                <a:latin typeface="Calibri Light" panose="020F0302020204030204" pitchFamily="34" charset="0"/>
                <a:cs typeface="Calibri Light" panose="020F0302020204030204" pitchFamily="34" charset="0"/>
              </a:rPr>
              <a:t>Tại sao chúng ta lại phải quan tâm đến vấn đề này?</a:t>
            </a:r>
            <a:endParaRPr lang="en-US" sz="3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168427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3633"/>
            <a:ext cx="10515600" cy="5743330"/>
          </a:xfrm>
        </p:spPr>
        <p:txBody>
          <a:bodyPr/>
          <a:lstStyle/>
          <a:p>
            <a:endParaRPr lang="vi-VN" dirty="0" smtClean="0"/>
          </a:p>
          <a:p>
            <a:endParaRPr lang="vi-VN" dirty="0"/>
          </a:p>
          <a:p>
            <a:endParaRPr lang="vi-VN" dirty="0" smtClean="0"/>
          </a:p>
          <a:p>
            <a:r>
              <a:rPr lang="vi-VN" dirty="0" smtClean="0">
                <a:latin typeface="Calibri Light" panose="020F0302020204030204" pitchFamily="34" charset="0"/>
                <a:cs typeface="Calibri Light" panose="020F0302020204030204" pitchFamily="34" charset="0"/>
              </a:rPr>
              <a:t>Thí dụ: M</a:t>
            </a:r>
            <a:r>
              <a:rPr lang="en-US" dirty="0" err="1" smtClean="0">
                <a:latin typeface="Calibri Light" panose="020F0302020204030204" pitchFamily="34" charset="0"/>
                <a:cs typeface="Calibri Light" panose="020F0302020204030204" pitchFamily="34" charset="0"/>
              </a:rPr>
              <a:t>ột</a:t>
            </a:r>
            <a:r>
              <a:rPr lang="en-US" dirty="0" smtClean="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vụ</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hỏa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hoạn</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lớn</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xảy</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ra</a:t>
            </a:r>
            <a:r>
              <a:rPr lang="en-US" dirty="0">
                <a:latin typeface="Calibri Light" panose="020F0302020204030204" pitchFamily="34" charset="0"/>
                <a:cs typeface="Calibri Light" panose="020F0302020204030204" pitchFamily="34" charset="0"/>
              </a:rPr>
              <a:t> ở </a:t>
            </a:r>
            <a:r>
              <a:rPr lang="en-US" dirty="0" err="1">
                <a:latin typeface="Calibri Light" panose="020F0302020204030204" pitchFamily="34" charset="0"/>
                <a:cs typeface="Calibri Light" panose="020F0302020204030204" pitchFamily="34" charset="0"/>
              </a:rPr>
              <a:t>một</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khu</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phố</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trong</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thành</a:t>
            </a:r>
            <a:r>
              <a:rPr lang="en-US" dirty="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phố</a:t>
            </a:r>
            <a:r>
              <a:rPr lang="en-US" dirty="0" smtClean="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các</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ngôi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nhà</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và</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cửa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hàng</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kinh</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doanh</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bốc</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cháy</a:t>
            </a:r>
            <a:r>
              <a:rPr lang="en-US" dirty="0">
                <a:latin typeface="Calibri Light" panose="020F0302020204030204" pitchFamily="34" charset="0"/>
                <a:cs typeface="Calibri Light" panose="020F0302020204030204" pitchFamily="34" charset="0"/>
              </a:rPr>
              <a:t>. </a:t>
            </a:r>
            <a:r>
              <a:rPr lang="vi-VN" dirty="0" smtClean="0">
                <a:latin typeface="Calibri Light" panose="020F0302020204030204" pitchFamily="34" charset="0"/>
                <a:cs typeface="Calibri Light" panose="020F0302020204030204" pitchFamily="34" charset="0"/>
              </a:rPr>
              <a:t>Có thể tiếp cận theo những góc độ nào?</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35141526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69303"/>
            <a:ext cx="10515600" cy="5507660"/>
          </a:xfrm>
        </p:spPr>
        <p:txBody>
          <a:bodyPr/>
          <a:lstStyle/>
          <a:p>
            <a:endParaRPr lang="vi-VN" dirty="0" smtClean="0"/>
          </a:p>
          <a:p>
            <a:endParaRPr lang="vi-VN" dirty="0"/>
          </a:p>
          <a:p>
            <a:endParaRPr lang="vi-VN" dirty="0" smtClean="0"/>
          </a:p>
          <a:p>
            <a:r>
              <a:rPr lang="vi-VN" dirty="0" smtClean="0">
                <a:latin typeface="Calibri Light" panose="020F0302020204030204" pitchFamily="34" charset="0"/>
                <a:cs typeface="Calibri Light" panose="020F0302020204030204" pitchFamily="34" charset="0"/>
              </a:rPr>
              <a:t>Góc </a:t>
            </a:r>
            <a:r>
              <a:rPr lang="vi-VN" dirty="0">
                <a:latin typeface="Calibri Light" panose="020F0302020204030204" pitchFamily="34" charset="0"/>
                <a:cs typeface="Calibri Light" panose="020F0302020204030204" pitchFamily="34" charset="0"/>
              </a:rPr>
              <a:t>độ thứ nhất: Cử phóng viên tới hiện trường, phóng viên sẽ gọi về khi bản tin đang phát để miêu tả đám </a:t>
            </a:r>
            <a:r>
              <a:rPr lang="vi-VN" dirty="0" smtClean="0">
                <a:latin typeface="Calibri Light" panose="020F0302020204030204" pitchFamily="34" charset="0"/>
                <a:cs typeface="Calibri Light" panose="020F0302020204030204" pitchFamily="34" charset="0"/>
              </a:rPr>
              <a:t>cháy (đối với phát thanh – truyền hình); phóng viên truyền trực tiếp tin, ảnh qua internet để tòa soạn xử lý trực tiếp (tường thuật trực tuyến đối với báo điện tử)</a:t>
            </a:r>
          </a:p>
        </p:txBody>
      </p:sp>
    </p:spTree>
    <p:extLst>
      <p:ext uri="{BB962C8B-B14F-4D97-AF65-F5344CB8AC3E}">
        <p14:creationId xmlns:p14="http://schemas.microsoft.com/office/powerpoint/2010/main" val="304185691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7627" y="1046375"/>
            <a:ext cx="10515600" cy="5121161"/>
          </a:xfrm>
        </p:spPr>
        <p:txBody>
          <a:bodyPr/>
          <a:lstStyle/>
          <a:p>
            <a:endParaRPr lang="vi-VN" dirty="0" smtClean="0"/>
          </a:p>
          <a:p>
            <a:endParaRPr lang="vi-VN" dirty="0"/>
          </a:p>
          <a:p>
            <a:r>
              <a:rPr lang="vi-VN" dirty="0" smtClean="0">
                <a:latin typeface="Calibri Light" panose="020F0302020204030204" pitchFamily="34" charset="0"/>
                <a:cs typeface="Calibri Light" panose="020F0302020204030204" pitchFamily="34" charset="0"/>
              </a:rPr>
              <a:t>Góc </a:t>
            </a:r>
            <a:r>
              <a:rPr lang="vi-VN" dirty="0">
                <a:latin typeface="Calibri Light" panose="020F0302020204030204" pitchFamily="34" charset="0"/>
                <a:cs typeface="Calibri Light" panose="020F0302020204030204" pitchFamily="34" charset="0"/>
              </a:rPr>
              <a:t>độ thứ hai: Làm bản tổng kết thiệt hại về người và của: bao nhiêu người chết, người bị thương, công tác cứu hộ được tổ chức thế nào, bao nhiêu con phố, nhà cửa bị ảnh hưởng, v.v. </a:t>
            </a:r>
            <a:r>
              <a:rPr lang="vi-VN" dirty="0" smtClean="0">
                <a:latin typeface="Calibri Light" panose="020F0302020204030204" pitchFamily="34" charset="0"/>
                <a:cs typeface="Calibri Light" panose="020F0302020204030204" pitchFamily="34" charset="0"/>
              </a:rPr>
              <a:t>Nguồn tin: phỏng </a:t>
            </a:r>
            <a:r>
              <a:rPr lang="vi-VN" dirty="0">
                <a:latin typeface="Calibri Light" panose="020F0302020204030204" pitchFamily="34" charset="0"/>
                <a:cs typeface="Calibri Light" panose="020F0302020204030204" pitchFamily="34" charset="0"/>
              </a:rPr>
              <a:t>vấn một nhà chức </a:t>
            </a:r>
            <a:r>
              <a:rPr lang="vi-VN" dirty="0" smtClean="0">
                <a:latin typeface="Calibri Light" panose="020F0302020204030204" pitchFamily="34" charset="0"/>
                <a:cs typeface="Calibri Light" panose="020F0302020204030204" pitchFamily="34" charset="0"/>
              </a:rPr>
              <a:t>trách/công an chữa cháy/công an điều tra...</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9049287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986"/>
            <a:ext cx="10515600" cy="5337977"/>
          </a:xfrm>
        </p:spPr>
        <p:txBody>
          <a:bodyPr/>
          <a:lstStyle/>
          <a:p>
            <a:endParaRPr lang="vi-VN" dirty="0" smtClean="0"/>
          </a:p>
          <a:p>
            <a:endParaRPr lang="vi-VN" dirty="0"/>
          </a:p>
          <a:p>
            <a:endParaRPr lang="vi-VN" dirty="0" smtClean="0"/>
          </a:p>
          <a:p>
            <a:r>
              <a:rPr lang="en-US" dirty="0" err="1" smtClean="0">
                <a:latin typeface="Calibri Light" panose="020F0302020204030204" pitchFamily="34" charset="0"/>
                <a:cs typeface="Calibri Light" panose="020F0302020204030204" pitchFamily="34" charset="0"/>
              </a:rPr>
              <a:t>Góc</a:t>
            </a:r>
            <a:r>
              <a:rPr lang="en-US" dirty="0" smtClean="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độ</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thứ</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ba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Giải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thích</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điều</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gì</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đã</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diễn</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ra.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Ngọn</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lửa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bắt</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đầu</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khi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nào</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và</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từ</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đâu</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Vì</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lý</a:t>
            </a:r>
            <a:r>
              <a:rPr lang="en-US" dirty="0">
                <a:latin typeface="Calibri Light" panose="020F0302020204030204" pitchFamily="34" charset="0"/>
                <a:cs typeface="Calibri Light" panose="020F0302020204030204" pitchFamily="34" charset="0"/>
              </a:rPr>
              <a:t> do </a:t>
            </a:r>
            <a:r>
              <a:rPr lang="en-US" dirty="0" err="1">
                <a:latin typeface="Calibri Light" panose="020F0302020204030204" pitchFamily="34" charset="0"/>
                <a:cs typeface="Calibri Light" panose="020F0302020204030204" pitchFamily="34" charset="0"/>
              </a:rPr>
              <a:t>gì</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Đây</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là</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vụ</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hoả</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hoạn</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có</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tính</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chất</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tội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phạm</a:t>
            </a:r>
            <a:r>
              <a:rPr lang="en-US" dirty="0">
                <a:latin typeface="Calibri Light" panose="020F0302020204030204" pitchFamily="34" charset="0"/>
                <a:cs typeface="Calibri Light" panose="020F0302020204030204" pitchFamily="34" charset="0"/>
              </a:rPr>
              <a:t> hay </a:t>
            </a:r>
            <a:r>
              <a:rPr lang="en-US" dirty="0" err="1">
                <a:latin typeface="Calibri Light" panose="020F0302020204030204" pitchFamily="34" charset="0"/>
                <a:cs typeface="Calibri Light" panose="020F0302020204030204" pitchFamily="34" charset="0"/>
              </a:rPr>
              <a:t>chỉ</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là</a:t>
            </a:r>
            <a:r>
              <a:rPr lang="en-US" dirty="0">
                <a:latin typeface="Calibri Light" panose="020F0302020204030204" pitchFamily="34" charset="0"/>
                <a:cs typeface="Calibri Light" panose="020F0302020204030204" pitchFamily="34" charset="0"/>
              </a:rPr>
              <a:t> tai </a:t>
            </a:r>
            <a:r>
              <a:rPr lang="en-US" dirty="0" err="1">
                <a:latin typeface="Calibri Light" panose="020F0302020204030204" pitchFamily="34" charset="0"/>
                <a:cs typeface="Calibri Light" panose="020F0302020204030204" pitchFamily="34" charset="0"/>
              </a:rPr>
              <a:t>nạn</a:t>
            </a:r>
            <a:r>
              <a:rPr lang="en-US" dirty="0">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457451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Calibri Light" panose="020F0302020204030204" pitchFamily="34" charset="0"/>
                <a:cs typeface="Calibri Light" panose="020F0302020204030204" pitchFamily="34" charset="0"/>
              </a:rPr>
              <a:t>Thảo luận</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lstStyle/>
          <a:p>
            <a:endParaRPr lang="vi-VN" dirty="0" smtClean="0"/>
          </a:p>
          <a:p>
            <a:r>
              <a:rPr lang="vi-VN" dirty="0" smtClean="0">
                <a:latin typeface="Calibri Light" panose="020F0302020204030204" pitchFamily="34" charset="0"/>
                <a:cs typeface="Calibri Light" panose="020F0302020204030204" pitchFamily="34" charset="0"/>
              </a:rPr>
              <a:t>Một học sinh vượt khó vươn lên học giỏi. Có thể tiếp cận theo những góc độ nào?</a:t>
            </a:r>
          </a:p>
          <a:p>
            <a:r>
              <a:rPr lang="vi-VN" dirty="0" smtClean="0">
                <a:latin typeface="Calibri Light" panose="020F0302020204030204" pitchFamily="34" charset="0"/>
                <a:cs typeface="Calibri Light" panose="020F0302020204030204" pitchFamily="34" charset="0"/>
              </a:rPr>
              <a:t>Với website nội bộ nhà trường, góc tiếp cận nào là tốt nhất?</a:t>
            </a:r>
          </a:p>
          <a:p>
            <a:pPr marL="0" indent="0">
              <a:buNone/>
            </a:pP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94802887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1278"/>
            <a:ext cx="10515600" cy="5375685"/>
          </a:xfrm>
        </p:spPr>
        <p:txBody>
          <a:bodyPr/>
          <a:lstStyle/>
          <a:p>
            <a:endParaRPr lang="vi-VN" dirty="0" smtClean="0"/>
          </a:p>
          <a:p>
            <a:r>
              <a:rPr lang="vi-VN" b="1" dirty="0" smtClean="0">
                <a:latin typeface="Calibri Light" panose="020F0302020204030204" pitchFamily="34" charset="0"/>
                <a:cs typeface="Calibri Light" panose="020F0302020204030204" pitchFamily="34" charset="0"/>
              </a:rPr>
              <a:t>Các góc tiếp cận có thể nhấn mạnh: </a:t>
            </a:r>
          </a:p>
          <a:p>
            <a:pPr>
              <a:buFontTx/>
              <a:buChar char="-"/>
            </a:pPr>
            <a:r>
              <a:rPr lang="vi-VN" dirty="0" smtClean="0">
                <a:latin typeface="Calibri Light" panose="020F0302020204030204" pitchFamily="34" charset="0"/>
                <a:cs typeface="Calibri Light" panose="020F0302020204030204" pitchFamily="34" charset="0"/>
              </a:rPr>
              <a:t>Nhấn mạnh vào thành tích học giỏi</a:t>
            </a:r>
          </a:p>
          <a:p>
            <a:pPr>
              <a:buFontTx/>
              <a:buChar char="-"/>
            </a:pPr>
            <a:r>
              <a:rPr lang="vi-VN" dirty="0" smtClean="0">
                <a:latin typeface="Calibri Light" panose="020F0302020204030204" pitchFamily="34" charset="0"/>
                <a:cs typeface="Calibri Light" panose="020F0302020204030204" pitchFamily="34" charset="0"/>
              </a:rPr>
              <a:t>Nhấn mạnh vào bí quyết học giỏi </a:t>
            </a:r>
          </a:p>
          <a:p>
            <a:pPr>
              <a:buFontTx/>
              <a:buChar char="-"/>
            </a:pPr>
            <a:r>
              <a:rPr lang="vi-VN" dirty="0" smtClean="0">
                <a:latin typeface="Calibri Light" panose="020F0302020204030204" pitchFamily="34" charset="0"/>
                <a:cs typeface="Calibri Light" panose="020F0302020204030204" pitchFamily="34" charset="0"/>
              </a:rPr>
              <a:t>Nhấn mạnh vào việc vượt lên hoàn cảnh như thế nào?</a:t>
            </a:r>
          </a:p>
          <a:p>
            <a:pPr>
              <a:buFontTx/>
              <a:buChar char="-"/>
            </a:pPr>
            <a:r>
              <a:rPr lang="vi-VN" dirty="0" smtClean="0">
                <a:latin typeface="Calibri Light" panose="020F0302020204030204" pitchFamily="34" charset="0"/>
                <a:cs typeface="Calibri Light" panose="020F0302020204030204" pitchFamily="34" charset="0"/>
              </a:rPr>
              <a:t>Nhấn mạnh vào bài học rút ra cho những bạn khác</a:t>
            </a:r>
          </a:p>
          <a:p>
            <a:pPr>
              <a:buFontTx/>
              <a:buChar char="-"/>
            </a:pPr>
            <a:r>
              <a:rPr lang="vi-VN" dirty="0" smtClean="0">
                <a:latin typeface="Calibri Light" panose="020F0302020204030204" pitchFamily="34" charset="0"/>
                <a:cs typeface="Calibri Light" panose="020F0302020204030204" pitchFamily="34" charset="0"/>
              </a:rPr>
              <a:t>Kết hợp tất cả các yếu tố</a:t>
            </a:r>
          </a:p>
          <a:p>
            <a:pPr>
              <a:buFontTx/>
              <a:buChar char="-"/>
            </a:pPr>
            <a:endParaRPr lang="vi-VN" dirty="0" smtClean="0"/>
          </a:p>
          <a:p>
            <a:pPr>
              <a:buFontTx/>
              <a:buChar char="-"/>
            </a:pPr>
            <a:endParaRPr lang="en-US" dirty="0"/>
          </a:p>
        </p:txBody>
      </p:sp>
    </p:spTree>
    <p:extLst>
      <p:ext uri="{BB962C8B-B14F-4D97-AF65-F5344CB8AC3E}">
        <p14:creationId xmlns:p14="http://schemas.microsoft.com/office/powerpoint/2010/main" val="26736961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Calibri Light" panose="020F0302020204030204" pitchFamily="34" charset="0"/>
                <a:cs typeface="Calibri Light" panose="020F0302020204030204" pitchFamily="34" charset="0"/>
              </a:rPr>
              <a:t>Bài tập (Chia nhóm làm tại lớp)</a:t>
            </a:r>
            <a:r>
              <a:rPr lang="en-US" dirty="0" smtClean="0">
                <a:latin typeface="Calibri Light" panose="020F0302020204030204" pitchFamily="34" charset="0"/>
                <a:cs typeface="Calibri Light" panose="020F0302020204030204" pitchFamily="34" charset="0"/>
              </a:rPr>
              <a:t/>
            </a:r>
            <a:br>
              <a:rPr lang="en-US" dirty="0" smtClean="0">
                <a:latin typeface="Calibri Light" panose="020F0302020204030204" pitchFamily="34" charset="0"/>
                <a:cs typeface="Calibri Light" panose="020F0302020204030204" pitchFamily="34" charset="0"/>
              </a:rPr>
            </a:b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lstStyle/>
          <a:p>
            <a:r>
              <a:rPr lang="vi-VN" dirty="0" smtClean="0">
                <a:latin typeface="Calibri Light" panose="020F0302020204030204" pitchFamily="34" charset="0"/>
                <a:cs typeface="Calibri Light" panose="020F0302020204030204" pitchFamily="34" charset="0"/>
              </a:rPr>
              <a:t>Xác định các góc tiếp cận với sự kiện giả định: </a:t>
            </a:r>
            <a:r>
              <a:rPr lang="vi-VN" b="1" i="1" dirty="0" smtClean="0">
                <a:latin typeface="Calibri Light" panose="020F0302020204030204" pitchFamily="34" charset="0"/>
                <a:cs typeface="Calibri Light" panose="020F0302020204030204" pitchFamily="34" charset="0"/>
              </a:rPr>
              <a:t>Chí Phèo hiếp dâm Thị Nở trong vườn chuối (một vụ án hiếp dâm)</a:t>
            </a:r>
          </a:p>
          <a:p>
            <a:r>
              <a:rPr lang="vi-VN" dirty="0" smtClean="0">
                <a:latin typeface="Calibri Light" panose="020F0302020204030204" pitchFamily="34" charset="0"/>
                <a:cs typeface="Calibri Light" panose="020F0302020204030204" pitchFamily="34" charset="0"/>
              </a:rPr>
              <a:t>Từ các góc tiếp cận, đặt một số tít báo cho sự kiện trên</a:t>
            </a:r>
          </a:p>
        </p:txBody>
      </p:sp>
    </p:spTree>
    <p:extLst>
      <p:ext uri="{BB962C8B-B14F-4D97-AF65-F5344CB8AC3E}">
        <p14:creationId xmlns:p14="http://schemas.microsoft.com/office/powerpoint/2010/main" val="27186627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Tin </a:t>
            </a:r>
            <a:r>
              <a:rPr lang="en-US" dirty="0" err="1" smtClean="0"/>
              <a:t>là</a:t>
            </a:r>
            <a:r>
              <a:rPr lang="en-US" dirty="0" smtClean="0"/>
              <a:t> </a:t>
            </a:r>
            <a:r>
              <a:rPr lang="en-US" dirty="0" err="1" smtClean="0"/>
              <a:t>gì</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err="1"/>
              <a:t>Căn</a:t>
            </a:r>
            <a:r>
              <a:rPr lang="en-US" dirty="0"/>
              <a:t> </a:t>
            </a:r>
            <a:r>
              <a:rPr lang="en-US" dirty="0" err="1"/>
              <a:t>cư</a:t>
            </a:r>
            <a:r>
              <a:rPr lang="en-US" dirty="0"/>
              <a:t>́ </a:t>
            </a:r>
            <a:r>
              <a:rPr lang="en-US" dirty="0" err="1"/>
              <a:t>thực</a:t>
            </a:r>
            <a:r>
              <a:rPr lang="en-US" dirty="0"/>
              <a:t> </a:t>
            </a:r>
            <a:r>
              <a:rPr lang="en-US" dirty="0" err="1"/>
              <a:t>tê</a:t>
            </a:r>
            <a:r>
              <a:rPr lang="en-US" dirty="0"/>
              <a:t>́ </a:t>
            </a:r>
            <a:r>
              <a:rPr lang="en-US" dirty="0" err="1"/>
              <a:t>tình</a:t>
            </a:r>
            <a:r>
              <a:rPr lang="en-US" dirty="0"/>
              <a:t> </a:t>
            </a:r>
            <a:r>
              <a:rPr lang="en-US" dirty="0" err="1"/>
              <a:t>hình</a:t>
            </a:r>
            <a:r>
              <a:rPr lang="en-US" dirty="0"/>
              <a:t> </a:t>
            </a:r>
            <a:r>
              <a:rPr lang="en-US" dirty="0" err="1"/>
              <a:t>báo</a:t>
            </a:r>
            <a:r>
              <a:rPr lang="en-US" dirty="0"/>
              <a:t> chí </a:t>
            </a:r>
            <a:r>
              <a:rPr lang="en-US" dirty="0" err="1"/>
              <a:t>hiện</a:t>
            </a:r>
            <a:r>
              <a:rPr lang="en-US" dirty="0"/>
              <a:t> nay, có </a:t>
            </a:r>
            <a:r>
              <a:rPr lang="en-US" dirty="0" err="1"/>
              <a:t>thê</a:t>
            </a:r>
            <a:r>
              <a:rPr lang="en-US" dirty="0"/>
              <a:t>̉ </a:t>
            </a:r>
            <a:r>
              <a:rPr lang="en-US" dirty="0" err="1"/>
              <a:t>chọn</a:t>
            </a:r>
            <a:r>
              <a:rPr lang="en-US" dirty="0"/>
              <a:t> </a:t>
            </a:r>
            <a:r>
              <a:rPr lang="en-US" dirty="0" err="1"/>
              <a:t>định</a:t>
            </a:r>
            <a:r>
              <a:rPr lang="en-US" dirty="0"/>
              <a:t> </a:t>
            </a:r>
            <a:r>
              <a:rPr lang="en-US" dirty="0" err="1"/>
              <a:t>nghĩa</a:t>
            </a:r>
            <a:r>
              <a:rPr lang="en-US" dirty="0"/>
              <a:t> </a:t>
            </a:r>
            <a:r>
              <a:rPr lang="en-US" dirty="0" err="1"/>
              <a:t>sau</a:t>
            </a:r>
            <a:r>
              <a:rPr lang="en-US" dirty="0"/>
              <a:t>: </a:t>
            </a:r>
            <a:endParaRPr lang="en-US" dirty="0"/>
          </a:p>
          <a:p>
            <a:pPr marL="0" indent="0">
              <a:buNone/>
            </a:pPr>
            <a:r>
              <a:rPr lang="en-US" dirty="0" smtClean="0"/>
              <a:t>Tin </a:t>
            </a:r>
            <a:r>
              <a:rPr lang="en-US" dirty="0" err="1"/>
              <a:t>tức</a:t>
            </a:r>
            <a:r>
              <a:rPr lang="en-US" dirty="0"/>
              <a:t> là </a:t>
            </a:r>
            <a:r>
              <a:rPr lang="en-US" dirty="0" err="1"/>
              <a:t>những</a:t>
            </a:r>
            <a:r>
              <a:rPr lang="en-US" dirty="0"/>
              <a:t> </a:t>
            </a:r>
            <a:r>
              <a:rPr lang="en-US" dirty="0" err="1"/>
              <a:t>sư</a:t>
            </a:r>
            <a:r>
              <a:rPr lang="en-US" dirty="0"/>
              <a:t>̣ </a:t>
            </a:r>
            <a:r>
              <a:rPr lang="en-US" dirty="0" err="1"/>
              <a:t>kiện</a:t>
            </a:r>
            <a:r>
              <a:rPr lang="en-US" dirty="0"/>
              <a:t> </a:t>
            </a:r>
            <a:r>
              <a:rPr lang="en-US" dirty="0" err="1" smtClean="0"/>
              <a:t>mới</a:t>
            </a:r>
            <a:r>
              <a:rPr lang="en-US" dirty="0" smtClean="0"/>
              <a:t>, </a:t>
            </a:r>
            <a:r>
              <a:rPr lang="en-US" dirty="0" err="1" smtClean="0"/>
              <a:t>đã</a:t>
            </a:r>
            <a:r>
              <a:rPr lang="en-US" dirty="0" smtClean="0"/>
              <a:t> </a:t>
            </a:r>
            <a:r>
              <a:rPr lang="en-US" dirty="0" err="1" smtClean="0"/>
              <a:t>và</a:t>
            </a:r>
            <a:r>
              <a:rPr lang="en-US" dirty="0" smtClean="0"/>
              <a:t> </a:t>
            </a:r>
            <a:r>
              <a:rPr lang="en-US" dirty="0" err="1"/>
              <a:t>đang</a:t>
            </a:r>
            <a:r>
              <a:rPr lang="en-US" dirty="0"/>
              <a:t> </a:t>
            </a:r>
            <a:r>
              <a:rPr lang="en-US" dirty="0" err="1"/>
              <a:t>hoặc</a:t>
            </a:r>
            <a:r>
              <a:rPr lang="en-US" dirty="0"/>
              <a:t> sẽ </a:t>
            </a:r>
            <a:r>
              <a:rPr lang="en-US" dirty="0" err="1"/>
              <a:t>xảy</a:t>
            </a:r>
            <a:r>
              <a:rPr lang="en-US" dirty="0"/>
              <a:t> </a:t>
            </a:r>
            <a:r>
              <a:rPr lang="en-US" dirty="0" err="1"/>
              <a:t>ra</a:t>
            </a:r>
            <a:r>
              <a:rPr lang="en-US" dirty="0"/>
              <a:t>, </a:t>
            </a:r>
            <a:r>
              <a:rPr lang="en-US" dirty="0" err="1"/>
              <a:t>liên</a:t>
            </a:r>
            <a:r>
              <a:rPr lang="en-US" dirty="0"/>
              <a:t> </a:t>
            </a:r>
            <a:r>
              <a:rPr lang="en-US" dirty="0" err="1"/>
              <a:t>quan</a:t>
            </a:r>
            <a:r>
              <a:rPr lang="en-US" dirty="0"/>
              <a:t> </a:t>
            </a:r>
            <a:r>
              <a:rPr lang="en-US" dirty="0" err="1"/>
              <a:t>đến</a:t>
            </a:r>
            <a:r>
              <a:rPr lang="en-US" dirty="0"/>
              <a:t> </a:t>
            </a:r>
            <a:r>
              <a:rPr lang="en-US" dirty="0" err="1"/>
              <a:t>nhiều</a:t>
            </a:r>
            <a:r>
              <a:rPr lang="en-US" dirty="0"/>
              <a:t> </a:t>
            </a:r>
            <a:r>
              <a:rPr lang="en-US" dirty="0" err="1"/>
              <a:t>người</a:t>
            </a:r>
            <a:r>
              <a:rPr lang="en-US" dirty="0"/>
              <a:t> </a:t>
            </a:r>
            <a:r>
              <a:rPr lang="en-US" dirty="0" err="1"/>
              <a:t>hoặc</a:t>
            </a:r>
            <a:r>
              <a:rPr lang="en-US" dirty="0"/>
              <a:t> </a:t>
            </a:r>
            <a:r>
              <a:rPr lang="en-US" dirty="0" err="1"/>
              <a:t>được</a:t>
            </a:r>
            <a:r>
              <a:rPr lang="en-US" dirty="0"/>
              <a:t> </a:t>
            </a:r>
            <a:r>
              <a:rPr lang="en-US" dirty="0" err="1"/>
              <a:t>nhiều</a:t>
            </a:r>
            <a:r>
              <a:rPr lang="en-US" dirty="0"/>
              <a:t> </a:t>
            </a:r>
            <a:r>
              <a:rPr lang="en-US" dirty="0" err="1"/>
              <a:t>người</a:t>
            </a:r>
            <a:r>
              <a:rPr lang="en-US" dirty="0"/>
              <a:t> </a:t>
            </a:r>
            <a:r>
              <a:rPr lang="en-US" dirty="0" err="1"/>
              <a:t>quan</a:t>
            </a:r>
            <a:r>
              <a:rPr lang="en-US" dirty="0"/>
              <a:t> </a:t>
            </a:r>
            <a:r>
              <a:rPr lang="en-US" dirty="0" err="1" smtClean="0"/>
              <a:t>tâm</a:t>
            </a:r>
            <a:endParaRPr lang="en-US" dirty="0" smtClean="0"/>
          </a:p>
          <a:p>
            <a:pPr marL="0" indent="0">
              <a:buNone/>
            </a:pPr>
            <a:r>
              <a:rPr lang="en-US" dirty="0" smtClean="0"/>
              <a:t>-&gt; </a:t>
            </a:r>
            <a:r>
              <a:rPr lang="en-US" dirty="0" smtClean="0"/>
              <a:t>Tin: </a:t>
            </a:r>
            <a:r>
              <a:rPr lang="en-US" dirty="0" err="1" smtClean="0"/>
              <a:t>Ngắn</a:t>
            </a:r>
            <a:r>
              <a:rPr lang="en-US" dirty="0" smtClean="0"/>
              <a:t> </a:t>
            </a:r>
            <a:r>
              <a:rPr lang="en-US" dirty="0" err="1" smtClean="0"/>
              <a:t>gọn</a:t>
            </a:r>
            <a:r>
              <a:rPr lang="en-US" dirty="0" smtClean="0"/>
              <a:t>, </a:t>
            </a:r>
            <a:r>
              <a:rPr lang="en-US" dirty="0" err="1" smtClean="0"/>
              <a:t>đầy</a:t>
            </a:r>
            <a:r>
              <a:rPr lang="en-US" dirty="0" smtClean="0"/>
              <a:t> </a:t>
            </a:r>
            <a:r>
              <a:rPr lang="en-US" dirty="0" err="1" smtClean="0"/>
              <a:t>đủ</a:t>
            </a:r>
            <a:r>
              <a:rPr lang="en-US" dirty="0" smtClean="0"/>
              <a:t>, </a:t>
            </a:r>
            <a:r>
              <a:rPr lang="en-US" dirty="0" err="1" smtClean="0"/>
              <a:t>chính</a:t>
            </a:r>
            <a:r>
              <a:rPr lang="en-US" dirty="0" smtClean="0"/>
              <a:t> </a:t>
            </a:r>
            <a:r>
              <a:rPr lang="en-US" dirty="0" err="1" smtClean="0"/>
              <a:t>xác</a:t>
            </a:r>
            <a:r>
              <a:rPr lang="en-US" dirty="0" smtClean="0"/>
              <a:t>, </a:t>
            </a:r>
            <a:r>
              <a:rPr lang="en-US" dirty="0" err="1" smtClean="0"/>
              <a:t>kịp</a:t>
            </a:r>
            <a:r>
              <a:rPr lang="en-US" dirty="0" smtClean="0"/>
              <a:t> </a:t>
            </a:r>
            <a:r>
              <a:rPr lang="en-US" dirty="0" err="1" smtClean="0"/>
              <a:t>thời</a:t>
            </a:r>
            <a:r>
              <a:rPr lang="en-US" dirty="0" smtClean="0"/>
              <a:t>, </a:t>
            </a:r>
            <a:r>
              <a:rPr lang="en-US" dirty="0" err="1" smtClean="0"/>
              <a:t>khách</a:t>
            </a:r>
            <a:r>
              <a:rPr lang="en-US" dirty="0" smtClean="0"/>
              <a:t> </a:t>
            </a:r>
            <a:r>
              <a:rPr lang="en-US" dirty="0" err="1" smtClean="0"/>
              <a:t>quan</a:t>
            </a:r>
            <a:r>
              <a:rPr lang="en-US" dirty="0" smtClean="0"/>
              <a:t>. </a:t>
            </a:r>
            <a:r>
              <a:rPr lang="en-US" dirty="0" err="1" smtClean="0"/>
              <a:t>Cố</a:t>
            </a:r>
            <a:r>
              <a:rPr lang="en-US" dirty="0" smtClean="0"/>
              <a:t> </a:t>
            </a:r>
            <a:r>
              <a:rPr lang="en-US" dirty="0" err="1" smtClean="0"/>
              <a:t>gắng</a:t>
            </a:r>
            <a:r>
              <a:rPr lang="en-US" dirty="0" smtClean="0"/>
              <a:t> </a:t>
            </a:r>
            <a:r>
              <a:rPr lang="en-US" dirty="0" err="1" smtClean="0"/>
              <a:t>không</a:t>
            </a:r>
            <a:r>
              <a:rPr lang="en-US" dirty="0" smtClean="0"/>
              <a:t> </a:t>
            </a:r>
            <a:r>
              <a:rPr lang="en-US" dirty="0" err="1" smtClean="0"/>
              <a:t>bình</a:t>
            </a:r>
            <a:r>
              <a:rPr lang="en-US" dirty="0" smtClean="0"/>
              <a:t> </a:t>
            </a:r>
            <a:r>
              <a:rPr lang="en-US" dirty="0" err="1" smtClean="0"/>
              <a:t>luận</a:t>
            </a:r>
            <a:r>
              <a:rPr lang="en-US" dirty="0" smtClean="0"/>
              <a:t> </a:t>
            </a:r>
            <a:r>
              <a:rPr lang="en-US" dirty="0" err="1" smtClean="0"/>
              <a:t>trong</a:t>
            </a:r>
            <a:r>
              <a:rPr lang="en-US" smtClean="0"/>
              <a:t> tin. </a:t>
            </a:r>
            <a:endParaRPr lang="en-US" dirty="0"/>
          </a:p>
        </p:txBody>
      </p:sp>
    </p:spTree>
    <p:extLst>
      <p:ext uri="{BB962C8B-B14F-4D97-AF65-F5344CB8AC3E}">
        <p14:creationId xmlns:p14="http://schemas.microsoft.com/office/powerpoint/2010/main" val="40150628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533400"/>
            <a:ext cx="8610600" cy="5943600"/>
          </a:xfrm>
        </p:spPr>
        <p:txBody>
          <a:bodyPr/>
          <a:lstStyle/>
          <a:p>
            <a:pPr>
              <a:buFontTx/>
              <a:buNone/>
            </a:pPr>
            <a:r>
              <a:rPr lang="vi-VN" b="1" dirty="0" smtClean="0">
                <a:latin typeface="Calibri Light" panose="020F0302020204030204" pitchFamily="34" charset="0"/>
                <a:cs typeface="Calibri Light" panose="020F0302020204030204" pitchFamily="34" charset="0"/>
              </a:rPr>
              <a:t>TIN TỨC </a:t>
            </a:r>
          </a:p>
          <a:p>
            <a:pPr>
              <a:buFontTx/>
              <a:buNone/>
            </a:pPr>
            <a:r>
              <a:rPr lang="en-US" dirty="0" err="1" smtClean="0">
                <a:latin typeface="Calibri Light" panose="020F0302020204030204" pitchFamily="34" charset="0"/>
                <a:cs typeface="Calibri Light" panose="020F0302020204030204" pitchFamily="34" charset="0"/>
              </a:rPr>
              <a:t>Mất</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cái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ngàn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vàng</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vì</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ngủ</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quên</a:t>
            </a:r>
            <a:endParaRPr lang="en-US" dirty="0" smtClean="0">
              <a:latin typeface="Calibri Light" panose="020F0302020204030204" pitchFamily="34" charset="0"/>
              <a:cs typeface="Calibri Light" panose="020F0302020204030204" pitchFamily="34" charset="0"/>
            </a:endParaRPr>
          </a:p>
          <a:p>
            <a:pPr>
              <a:buFontTx/>
              <a:buNone/>
            </a:pPr>
            <a:r>
              <a:rPr lang="en-US" dirty="0" err="1" smtClean="0">
                <a:latin typeface="Calibri Light" panose="020F0302020204030204" pitchFamily="34" charset="0"/>
                <a:cs typeface="Calibri Light" panose="020F0302020204030204" pitchFamily="34" charset="0"/>
              </a:rPr>
              <a:t>Vừa</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ra</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tù</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đã</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phạm</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tội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hiếp</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dâm</a:t>
            </a:r>
            <a:r>
              <a:rPr lang="en-US" dirty="0" smtClean="0">
                <a:latin typeface="Calibri Light" panose="020F0302020204030204" pitchFamily="34" charset="0"/>
                <a:cs typeface="Calibri Light" panose="020F0302020204030204" pitchFamily="34" charset="0"/>
              </a:rPr>
              <a:t> </a:t>
            </a:r>
          </a:p>
          <a:p>
            <a:pPr>
              <a:buFontTx/>
              <a:buNone/>
            </a:pPr>
            <a:r>
              <a:rPr lang="en-US" dirty="0" err="1" smtClean="0">
                <a:latin typeface="Calibri Light" panose="020F0302020204030204" pitchFamily="34" charset="0"/>
                <a:cs typeface="Calibri Light" panose="020F0302020204030204" pitchFamily="34" charset="0"/>
              </a:rPr>
              <a:t>Người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đàn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bà</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dở</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hơi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bị</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cưỡng</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dâm</a:t>
            </a:r>
            <a:endParaRPr lang="en-US" dirty="0" smtClean="0">
              <a:latin typeface="Calibri Light" panose="020F0302020204030204" pitchFamily="34" charset="0"/>
              <a:cs typeface="Calibri Light" panose="020F0302020204030204" pitchFamily="34" charset="0"/>
            </a:endParaRPr>
          </a:p>
          <a:p>
            <a:pPr>
              <a:buFontTx/>
              <a:buNone/>
            </a:pPr>
            <a:r>
              <a:rPr lang="en-US" dirty="0" err="1" smtClean="0">
                <a:latin typeface="Calibri Light" panose="020F0302020204030204" pitchFamily="34" charset="0"/>
                <a:cs typeface="Calibri Light" panose="020F0302020204030204" pitchFamily="34" charset="0"/>
              </a:rPr>
              <a:t>Hiếp</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dâm</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sau</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khi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uống</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rượu</a:t>
            </a:r>
            <a:r>
              <a:rPr lang="en-US" dirty="0" smtClean="0">
                <a:latin typeface="Calibri Light" panose="020F0302020204030204" pitchFamily="34" charset="0"/>
                <a:cs typeface="Calibri Light" panose="020F0302020204030204" pitchFamily="34" charset="0"/>
              </a:rPr>
              <a:t> say</a:t>
            </a:r>
          </a:p>
          <a:p>
            <a:pPr>
              <a:buFontTx/>
              <a:buNone/>
            </a:pPr>
            <a:r>
              <a:rPr lang="en-US" dirty="0" err="1" smtClean="0">
                <a:latin typeface="Calibri Light" panose="020F0302020204030204" pitchFamily="34" charset="0"/>
                <a:cs typeface="Calibri Light" panose="020F0302020204030204" pitchFamily="34" charset="0"/>
              </a:rPr>
              <a:t>Giữa</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đêm</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gặp</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trai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làng</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mất</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đời</a:t>
            </a:r>
            <a:r>
              <a:rPr lang="en-US" dirty="0" smtClean="0">
                <a:latin typeface="Calibri Light" panose="020F0302020204030204" pitchFamily="34" charset="0"/>
                <a:cs typeface="Calibri Light" panose="020F0302020204030204" pitchFamily="34" charset="0"/>
              </a:rPr>
              <a:t> con </a:t>
            </a:r>
            <a:r>
              <a:rPr lang="en-US" dirty="0" err="1" smtClean="0">
                <a:latin typeface="Calibri Light" panose="020F0302020204030204" pitchFamily="34" charset="0"/>
                <a:cs typeface="Calibri Light" panose="020F0302020204030204" pitchFamily="34" charset="0"/>
              </a:rPr>
              <a:t>gái</a:t>
            </a:r>
            <a:endParaRPr lang="en-US" dirty="0" smtClean="0">
              <a:latin typeface="Calibri Light" panose="020F0302020204030204" pitchFamily="34" charset="0"/>
              <a:cs typeface="Calibri Light" panose="020F0302020204030204" pitchFamily="34" charset="0"/>
            </a:endParaRPr>
          </a:p>
          <a:p>
            <a:pPr>
              <a:buFontTx/>
              <a:buNone/>
            </a:pPr>
            <a:r>
              <a:rPr lang="en-US" dirty="0" err="1" smtClean="0">
                <a:latin typeface="Calibri Light" panose="020F0302020204030204" pitchFamily="34" charset="0"/>
                <a:cs typeface="Calibri Light" panose="020F0302020204030204" pitchFamily="34" charset="0"/>
              </a:rPr>
              <a:t>Đã</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xác</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định</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được</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kẻ</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hiếp</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dâm</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chị</a:t>
            </a:r>
            <a:r>
              <a:rPr lang="en-US" dirty="0" smtClean="0">
                <a:latin typeface="Calibri Light" panose="020F0302020204030204" pitchFamily="34" charset="0"/>
                <a:cs typeface="Calibri Light" panose="020F0302020204030204" pitchFamily="34" charset="0"/>
              </a:rPr>
              <a:t> N.</a:t>
            </a:r>
          </a:p>
          <a:p>
            <a:pPr>
              <a:buFontTx/>
              <a:buNone/>
            </a:pPr>
            <a:r>
              <a:rPr lang="en-US" dirty="0" err="1" smtClean="0">
                <a:latin typeface="Calibri Light" panose="020F0302020204030204" pitchFamily="34" charset="0"/>
                <a:cs typeface="Calibri Light" panose="020F0302020204030204" pitchFamily="34" charset="0"/>
              </a:rPr>
              <a:t>Vụ</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lạm</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dụng</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tình</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dục</a:t>
            </a:r>
            <a:r>
              <a:rPr lang="en-US" dirty="0" smtClean="0">
                <a:latin typeface="Calibri Light" panose="020F0302020204030204" pitchFamily="34" charset="0"/>
                <a:cs typeface="Calibri Light" panose="020F0302020204030204" pitchFamily="34" charset="0"/>
              </a:rPr>
              <a:t> ở </a:t>
            </a:r>
            <a:r>
              <a:rPr lang="en-US" dirty="0" err="1" smtClean="0">
                <a:latin typeface="Calibri Light" panose="020F0302020204030204" pitchFamily="34" charset="0"/>
                <a:cs typeface="Calibri Light" panose="020F0302020204030204" pitchFamily="34" charset="0"/>
              </a:rPr>
              <a:t>thôn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Vũ</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đại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công</a:t>
            </a:r>
            <a:r>
              <a:rPr lang="en-US" dirty="0" smtClean="0">
                <a:latin typeface="Calibri Light" panose="020F0302020204030204" pitchFamily="34" charset="0"/>
                <a:cs typeface="Calibri Light" panose="020F0302020204030204" pitchFamily="34" charset="0"/>
              </a:rPr>
              <a:t> an </a:t>
            </a:r>
            <a:r>
              <a:rPr lang="en-US" dirty="0" err="1" smtClean="0">
                <a:latin typeface="Calibri Light" panose="020F0302020204030204" pitchFamily="34" charset="0"/>
                <a:cs typeface="Calibri Light" panose="020F0302020204030204" pitchFamily="34" charset="0"/>
              </a:rPr>
              <a:t>huyện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vào</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cuộc</a:t>
            </a:r>
            <a:endParaRPr lang="en-US" dirty="0" smtClean="0">
              <a:latin typeface="Calibri Light" panose="020F0302020204030204" pitchFamily="34" charset="0"/>
              <a:cs typeface="Calibri Light" panose="020F0302020204030204" pitchFamily="34" charset="0"/>
            </a:endParaRPr>
          </a:p>
          <a:p>
            <a:pPr>
              <a:buFontTx/>
              <a:buNone/>
            </a:pPr>
            <a:endParaRPr lang="en-US" dirty="0" smtClean="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354505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ox(in)">
                                      <p:cBhvr>
                                        <p:cTn id="37" dur="500"/>
                                        <p:tgtEl>
                                          <p:spTgt spid="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ox(i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a:bodyPr>
          <a:lstStyle/>
          <a:p>
            <a:pPr eaLnBrk="1" hangingPunct="1"/>
            <a:r>
              <a:rPr lang="en-US" sz="3600" dirty="0" smtClean="0"/>
              <a:t>PHÁT TRIỂN TUNG TÓE</a:t>
            </a:r>
          </a:p>
        </p:txBody>
      </p:sp>
      <p:sp>
        <p:nvSpPr>
          <p:cNvPr id="7171" name="Rectangle 3"/>
          <p:cNvSpPr>
            <a:spLocks noGrp="1" noChangeArrowheads="1"/>
          </p:cNvSpPr>
          <p:nvPr>
            <p:ph type="body" idx="1"/>
          </p:nvPr>
        </p:nvSpPr>
        <p:spPr/>
        <p:txBody>
          <a:bodyPr>
            <a:normAutofit lnSpcReduction="10000"/>
          </a:bodyPr>
          <a:lstStyle/>
          <a:p>
            <a:pPr eaLnBrk="1" hangingPunct="1">
              <a:lnSpc>
                <a:spcPct val="80000"/>
              </a:lnSpc>
            </a:pPr>
            <a:r>
              <a:rPr lang="en-US" sz="2200" dirty="0" err="1">
                <a:latin typeface="Calibri Light" panose="020F0302020204030204" pitchFamily="34" charset="0"/>
                <a:cs typeface="Calibri Light" panose="020F0302020204030204" pitchFamily="34" charset="0"/>
              </a:rPr>
              <a:t>Bộ</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ảnh</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nóng</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của</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Thị</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Nở</a:t>
            </a:r>
            <a:endParaRPr lang="en-US" sz="2200" dirty="0">
              <a:latin typeface="Calibri Light" panose="020F0302020204030204" pitchFamily="34" charset="0"/>
              <a:cs typeface="Calibri Light" panose="020F0302020204030204" pitchFamily="34" charset="0"/>
            </a:endParaRPr>
          </a:p>
          <a:p>
            <a:pPr eaLnBrk="1" hangingPunct="1">
              <a:lnSpc>
                <a:spcPct val="80000"/>
              </a:lnSpc>
            </a:pPr>
            <a:r>
              <a:rPr lang="en-US" sz="2200" dirty="0" err="1">
                <a:latin typeface="Calibri Light" panose="020F0302020204030204" pitchFamily="34" charset="0"/>
                <a:cs typeface="Calibri Light" panose="020F0302020204030204" pitchFamily="34" charset="0"/>
              </a:rPr>
              <a:t>Thị</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Nở</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tự</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hào</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về</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vòng</a:t>
            </a:r>
            <a:r>
              <a:rPr lang="en-US" sz="2200" dirty="0">
                <a:latin typeface="Calibri Light" panose="020F0302020204030204" pitchFamily="34" charset="0"/>
                <a:cs typeface="Calibri Light" panose="020F0302020204030204" pitchFamily="34" charset="0"/>
              </a:rPr>
              <a:t> 1</a:t>
            </a:r>
          </a:p>
          <a:p>
            <a:pPr eaLnBrk="1" hangingPunct="1">
              <a:lnSpc>
                <a:spcPct val="80000"/>
              </a:lnSpc>
            </a:pPr>
            <a:r>
              <a:rPr lang="en-US" sz="2200" dirty="0" err="1">
                <a:latin typeface="Calibri Light" panose="020F0302020204030204" pitchFamily="34" charset="0"/>
                <a:cs typeface="Calibri Light" panose="020F0302020204030204" pitchFamily="34" charset="0"/>
              </a:rPr>
              <a:t>Thị</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Nở</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thổ</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lộ</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về</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mối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tình</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đầu</a:t>
            </a:r>
            <a:endParaRPr lang="en-US" sz="2200" dirty="0">
              <a:latin typeface="Calibri Light" panose="020F0302020204030204" pitchFamily="34" charset="0"/>
              <a:cs typeface="Calibri Light" panose="020F0302020204030204" pitchFamily="34" charset="0"/>
            </a:endParaRPr>
          </a:p>
          <a:p>
            <a:pPr eaLnBrk="1" hangingPunct="1">
              <a:lnSpc>
                <a:spcPct val="80000"/>
              </a:lnSpc>
            </a:pPr>
            <a:r>
              <a:rPr lang="en-US" sz="2200" dirty="0" err="1">
                <a:latin typeface="Calibri Light" panose="020F0302020204030204" pitchFamily="34" charset="0"/>
                <a:cs typeface="Calibri Light" panose="020F0302020204030204" pitchFamily="34" charset="0"/>
              </a:rPr>
              <a:t>Thị</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Nở</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tự</a:t>
            </a:r>
            <a:r>
              <a:rPr lang="en-US" sz="2200" dirty="0">
                <a:latin typeface="Calibri Light" panose="020F0302020204030204" pitchFamily="34" charset="0"/>
                <a:cs typeface="Calibri Light" panose="020F0302020204030204" pitchFamily="34" charset="0"/>
              </a:rPr>
              <a:t> tin </a:t>
            </a:r>
            <a:r>
              <a:rPr lang="en-US" sz="2200" dirty="0" err="1">
                <a:latin typeface="Calibri Light" panose="020F0302020204030204" pitchFamily="34" charset="0"/>
                <a:cs typeface="Calibri Light" panose="020F0302020204030204" pitchFamily="34" charset="0"/>
              </a:rPr>
              <a:t>sánh</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bước</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bên</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người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yêu</a:t>
            </a:r>
            <a:endParaRPr lang="en-US" sz="2200" dirty="0">
              <a:latin typeface="Calibri Light" panose="020F0302020204030204" pitchFamily="34" charset="0"/>
              <a:cs typeface="Calibri Light" panose="020F0302020204030204" pitchFamily="34" charset="0"/>
            </a:endParaRPr>
          </a:p>
          <a:p>
            <a:pPr eaLnBrk="1" hangingPunct="1">
              <a:lnSpc>
                <a:spcPct val="80000"/>
              </a:lnSpc>
            </a:pPr>
            <a:r>
              <a:rPr lang="en-US" sz="2200" dirty="0" err="1">
                <a:latin typeface="Calibri Light" panose="020F0302020204030204" pitchFamily="34" charset="0"/>
                <a:cs typeface="Calibri Light" panose="020F0302020204030204" pitchFamily="34" charset="0"/>
              </a:rPr>
              <a:t>Thị</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Nở</a:t>
            </a:r>
            <a:r>
              <a:rPr lang="en-US" sz="2200" dirty="0">
                <a:latin typeface="Calibri Light" panose="020F0302020204030204" pitchFamily="34" charset="0"/>
                <a:cs typeface="Calibri Light" panose="020F0302020204030204" pitchFamily="34" charset="0"/>
              </a:rPr>
              <a:t> hot </a:t>
            </a:r>
            <a:r>
              <a:rPr lang="en-US" sz="2200" dirty="0" err="1">
                <a:latin typeface="Calibri Light" panose="020F0302020204030204" pitchFamily="34" charset="0"/>
                <a:cs typeface="Calibri Light" panose="020F0302020204030204" pitchFamily="34" charset="0"/>
              </a:rPr>
              <a:t>với</a:t>
            </a:r>
            <a:r>
              <a:rPr lang="en-US" sz="2200" dirty="0">
                <a:latin typeface="Calibri Light" panose="020F0302020204030204" pitchFamily="34" charset="0"/>
                <a:cs typeface="Calibri Light" panose="020F0302020204030204" pitchFamily="34" charset="0"/>
              </a:rPr>
              <a:t> bikini </a:t>
            </a:r>
            <a:r>
              <a:rPr lang="en-US" sz="2200" dirty="0" err="1">
                <a:latin typeface="Calibri Light" panose="020F0302020204030204" pitchFamily="34" charset="0"/>
                <a:cs typeface="Calibri Light" panose="020F0302020204030204" pitchFamily="34" charset="0"/>
              </a:rPr>
              <a:t>trên</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bãi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sông</a:t>
            </a:r>
            <a:endParaRPr lang="en-US" sz="2200" dirty="0">
              <a:latin typeface="Calibri Light" panose="020F0302020204030204" pitchFamily="34" charset="0"/>
              <a:cs typeface="Calibri Light" panose="020F0302020204030204" pitchFamily="34" charset="0"/>
            </a:endParaRPr>
          </a:p>
          <a:p>
            <a:pPr eaLnBrk="1" hangingPunct="1">
              <a:lnSpc>
                <a:spcPct val="80000"/>
              </a:lnSpc>
            </a:pPr>
            <a:r>
              <a:rPr lang="en-US" sz="2200" dirty="0" err="1">
                <a:latin typeface="Calibri Light" panose="020F0302020204030204" pitchFamily="34" charset="0"/>
                <a:cs typeface="Calibri Light" panose="020F0302020204030204" pitchFamily="34" charset="0"/>
              </a:rPr>
              <a:t>Thị</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Nở</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Người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yêu</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tôi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không</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phải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đại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gia</a:t>
            </a:r>
            <a:endParaRPr lang="en-US" sz="2200" dirty="0">
              <a:latin typeface="Calibri Light" panose="020F0302020204030204" pitchFamily="34" charset="0"/>
              <a:cs typeface="Calibri Light" panose="020F0302020204030204" pitchFamily="34" charset="0"/>
            </a:endParaRPr>
          </a:p>
          <a:p>
            <a:pPr eaLnBrk="1" hangingPunct="1">
              <a:lnSpc>
                <a:spcPct val="80000"/>
              </a:lnSpc>
            </a:pPr>
            <a:r>
              <a:rPr lang="en-US" sz="2200" dirty="0" err="1">
                <a:latin typeface="Calibri Light" panose="020F0302020204030204" pitchFamily="34" charset="0"/>
                <a:cs typeface="Calibri Light" panose="020F0302020204030204" pitchFamily="34" charset="0"/>
              </a:rPr>
              <a:t>Thị</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Nở</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Giữa</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tôi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và</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anh</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Chí</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chỉ</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là</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mối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quan</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hệ</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cùng</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thôn</a:t>
            </a:r>
            <a:endParaRPr lang="en-US" sz="2200" dirty="0">
              <a:latin typeface="Calibri Light" panose="020F0302020204030204" pitchFamily="34" charset="0"/>
              <a:cs typeface="Calibri Light" panose="020F0302020204030204" pitchFamily="34" charset="0"/>
            </a:endParaRPr>
          </a:p>
          <a:p>
            <a:pPr eaLnBrk="1" hangingPunct="1">
              <a:lnSpc>
                <a:spcPct val="80000"/>
              </a:lnSpc>
            </a:pPr>
            <a:r>
              <a:rPr lang="en-US" sz="2200" dirty="0" err="1">
                <a:latin typeface="Calibri Light" panose="020F0302020204030204" pitchFamily="34" charset="0"/>
                <a:cs typeface="Calibri Light" panose="020F0302020204030204" pitchFamily="34" charset="0"/>
              </a:rPr>
              <a:t>Thị</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Nở</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Tôi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luôn</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sống</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bằng</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bản</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năng</a:t>
            </a:r>
            <a:endParaRPr lang="en-US" sz="2200" dirty="0">
              <a:latin typeface="Calibri Light" panose="020F0302020204030204" pitchFamily="34" charset="0"/>
              <a:cs typeface="Calibri Light" panose="020F0302020204030204" pitchFamily="34" charset="0"/>
            </a:endParaRPr>
          </a:p>
          <a:p>
            <a:pPr eaLnBrk="1" hangingPunct="1">
              <a:lnSpc>
                <a:spcPct val="80000"/>
              </a:lnSpc>
            </a:pPr>
            <a:r>
              <a:rPr lang="en-US" sz="2200" dirty="0" err="1">
                <a:latin typeface="Calibri Light" panose="020F0302020204030204" pitchFamily="34" charset="0"/>
                <a:cs typeface="Calibri Light" panose="020F0302020204030204" pitchFamily="34" charset="0"/>
              </a:rPr>
              <a:t>Chí</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Phèo</a:t>
            </a:r>
            <a:r>
              <a:rPr lang="en-US" sz="2200" dirty="0">
                <a:latin typeface="Calibri Light" panose="020F0302020204030204" pitchFamily="34" charset="0"/>
                <a:cs typeface="Calibri Light" panose="020F0302020204030204" pitchFamily="34" charset="0"/>
              </a:rPr>
              <a:t> &amp; </a:t>
            </a:r>
            <a:r>
              <a:rPr lang="en-US" sz="2200" dirty="0" err="1">
                <a:latin typeface="Calibri Light" panose="020F0302020204030204" pitchFamily="34" charset="0"/>
                <a:cs typeface="Calibri Light" panose="020F0302020204030204" pitchFamily="34" charset="0"/>
              </a:rPr>
              <a:t>Thị</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Nở</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khoe</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ảnh</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sốc</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trên</a:t>
            </a:r>
            <a:r>
              <a:rPr lang="en-US" sz="2200" dirty="0">
                <a:latin typeface="Calibri Light" panose="020F0302020204030204" pitchFamily="34" charset="0"/>
                <a:cs typeface="Calibri Light" panose="020F0302020204030204" pitchFamily="34" charset="0"/>
              </a:rPr>
              <a:t> </a:t>
            </a:r>
            <a:r>
              <a:rPr lang="vi-VN" sz="2200" dirty="0" smtClean="0">
                <a:latin typeface="Calibri Light" panose="020F0302020204030204" pitchFamily="34" charset="0"/>
                <a:cs typeface="Calibri Light" panose="020F0302020204030204" pitchFamily="34" charset="0"/>
              </a:rPr>
              <a:t>facebook</a:t>
            </a:r>
          </a:p>
          <a:p>
            <a:pPr eaLnBrk="1" hangingPunct="1">
              <a:lnSpc>
                <a:spcPct val="80000"/>
              </a:lnSpc>
            </a:pPr>
            <a:r>
              <a:rPr lang="en-US" sz="2200" dirty="0" err="1" smtClean="0">
                <a:latin typeface="Calibri Light" panose="020F0302020204030204" pitchFamily="34" charset="0"/>
                <a:cs typeface="Calibri Light" panose="020F0302020204030204" pitchFamily="34" charset="0"/>
              </a:rPr>
              <a:t>Chí</a:t>
            </a:r>
            <a:r>
              <a:rPr lang="en-US" sz="2200" dirty="0" smtClean="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Phèo</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Tôi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chỉ</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coi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em</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Nở</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như</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em</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gái</a:t>
            </a:r>
            <a:endParaRPr lang="en-US" sz="2200" dirty="0">
              <a:latin typeface="Calibri Light" panose="020F0302020204030204" pitchFamily="34" charset="0"/>
              <a:cs typeface="Calibri Light" panose="020F0302020204030204" pitchFamily="34" charset="0"/>
            </a:endParaRPr>
          </a:p>
          <a:p>
            <a:pPr eaLnBrk="1" hangingPunct="1">
              <a:lnSpc>
                <a:spcPct val="80000"/>
              </a:lnSpc>
            </a:pPr>
            <a:r>
              <a:rPr lang="en-US" sz="2200" dirty="0" err="1">
                <a:latin typeface="Calibri Light" panose="020F0302020204030204" pitchFamily="34" charset="0"/>
                <a:cs typeface="Calibri Light" panose="020F0302020204030204" pitchFamily="34" charset="0"/>
              </a:rPr>
              <a:t>Những</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bóng</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hồng</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trong</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cuộc</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đời</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anh</a:t>
            </a:r>
            <a:r>
              <a:rPr lang="en-US" sz="2200" dirty="0">
                <a:latin typeface="Calibri Light" panose="020F0302020204030204" pitchFamily="34" charset="0"/>
                <a:cs typeface="Calibri Light" panose="020F0302020204030204" pitchFamily="34" charset="0"/>
              </a:rPr>
              <a:t> </a:t>
            </a:r>
            <a:r>
              <a:rPr lang="en-US" sz="2200" dirty="0" err="1">
                <a:latin typeface="Calibri Light" panose="020F0302020204030204" pitchFamily="34" charset="0"/>
                <a:cs typeface="Calibri Light" panose="020F0302020204030204" pitchFamily="34" charset="0"/>
              </a:rPr>
              <a:t>Chí</a:t>
            </a:r>
            <a:r>
              <a:rPr lang="en-US" sz="2200" dirty="0">
                <a:latin typeface="Calibri Light" panose="020F0302020204030204" pitchFamily="34" charset="0"/>
                <a:cs typeface="Calibri Light" panose="020F0302020204030204" pitchFamily="34" charset="0"/>
              </a:rPr>
              <a:t/>
            </a:r>
            <a:br>
              <a:rPr lang="en-US" sz="2200" dirty="0">
                <a:latin typeface="Calibri Light" panose="020F0302020204030204" pitchFamily="34" charset="0"/>
                <a:cs typeface="Calibri Light" panose="020F0302020204030204" pitchFamily="34" charset="0"/>
              </a:rPr>
            </a:br>
            <a:r>
              <a:rPr lang="en-US" sz="1300" dirty="0">
                <a:latin typeface="Calibri Light" panose="020F0302020204030204" pitchFamily="34" charset="0"/>
                <a:cs typeface="Calibri Light" panose="020F0302020204030204" pitchFamily="34" charset="0"/>
              </a:rPr>
              <a:t/>
            </a:r>
            <a:br>
              <a:rPr lang="en-US" sz="1300" dirty="0">
                <a:latin typeface="Calibri Light" panose="020F0302020204030204" pitchFamily="34" charset="0"/>
                <a:cs typeface="Calibri Light" panose="020F0302020204030204" pitchFamily="34" charset="0"/>
              </a:rPr>
            </a:br>
            <a:endParaRPr lang="en-US" sz="13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88509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ox(in)">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ox(in)">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ox(in)">
                                      <p:cBhvr>
                                        <p:cTn id="22" dur="500"/>
                                        <p:tgtEl>
                                          <p:spTgt spid="71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box(in)">
                                      <p:cBhvr>
                                        <p:cTn id="27" dur="500"/>
                                        <p:tgtEl>
                                          <p:spTgt spid="717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171">
                                            <p:txEl>
                                              <p:pRg st="4" end="4"/>
                                            </p:txEl>
                                          </p:spTgt>
                                        </p:tgtEl>
                                        <p:attrNameLst>
                                          <p:attrName>style.visibility</p:attrName>
                                        </p:attrNameLst>
                                      </p:cBhvr>
                                      <p:to>
                                        <p:strVal val="visible"/>
                                      </p:to>
                                    </p:set>
                                    <p:animEffect transition="in" filter="box(in)">
                                      <p:cBhvr>
                                        <p:cTn id="32" dur="500"/>
                                        <p:tgtEl>
                                          <p:spTgt spid="7171">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7171">
                                            <p:txEl>
                                              <p:pRg st="5" end="5"/>
                                            </p:txEl>
                                          </p:spTgt>
                                        </p:tgtEl>
                                        <p:attrNameLst>
                                          <p:attrName>style.visibility</p:attrName>
                                        </p:attrNameLst>
                                      </p:cBhvr>
                                      <p:to>
                                        <p:strVal val="visible"/>
                                      </p:to>
                                    </p:set>
                                    <p:animEffect transition="in" filter="box(in)">
                                      <p:cBhvr>
                                        <p:cTn id="37" dur="500"/>
                                        <p:tgtEl>
                                          <p:spTgt spid="717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7171">
                                            <p:txEl>
                                              <p:pRg st="6" end="6"/>
                                            </p:txEl>
                                          </p:spTgt>
                                        </p:tgtEl>
                                        <p:attrNameLst>
                                          <p:attrName>style.visibility</p:attrName>
                                        </p:attrNameLst>
                                      </p:cBhvr>
                                      <p:to>
                                        <p:strVal val="visible"/>
                                      </p:to>
                                    </p:set>
                                    <p:animEffect transition="in" filter="box(in)">
                                      <p:cBhvr>
                                        <p:cTn id="42" dur="500"/>
                                        <p:tgtEl>
                                          <p:spTgt spid="7171">
                                            <p:txEl>
                                              <p:pRg st="6" end="6"/>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7171">
                                            <p:txEl>
                                              <p:pRg st="7" end="7"/>
                                            </p:txEl>
                                          </p:spTgt>
                                        </p:tgtEl>
                                        <p:attrNameLst>
                                          <p:attrName>style.visibility</p:attrName>
                                        </p:attrNameLst>
                                      </p:cBhvr>
                                      <p:to>
                                        <p:strVal val="visible"/>
                                      </p:to>
                                    </p:set>
                                    <p:animEffect transition="in" filter="box(in)">
                                      <p:cBhvr>
                                        <p:cTn id="47" dur="500"/>
                                        <p:tgtEl>
                                          <p:spTgt spid="7171">
                                            <p:txEl>
                                              <p:pRg st="7" end="7"/>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7171">
                                            <p:txEl>
                                              <p:pRg st="8" end="8"/>
                                            </p:txEl>
                                          </p:spTgt>
                                        </p:tgtEl>
                                        <p:attrNameLst>
                                          <p:attrName>style.visibility</p:attrName>
                                        </p:attrNameLst>
                                      </p:cBhvr>
                                      <p:to>
                                        <p:strVal val="visible"/>
                                      </p:to>
                                    </p:set>
                                    <p:animEffect transition="in" filter="box(in)">
                                      <p:cBhvr>
                                        <p:cTn id="52" dur="500"/>
                                        <p:tgtEl>
                                          <p:spTgt spid="7171">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7171">
                                            <p:txEl>
                                              <p:pRg st="9" end="9"/>
                                            </p:txEl>
                                          </p:spTgt>
                                        </p:tgtEl>
                                        <p:attrNameLst>
                                          <p:attrName>style.visibility</p:attrName>
                                        </p:attrNameLst>
                                      </p:cBhvr>
                                      <p:to>
                                        <p:strVal val="visible"/>
                                      </p:to>
                                    </p:set>
                                    <p:animEffect transition="in" filter="box(in)">
                                      <p:cBhvr>
                                        <p:cTn id="57" dur="500"/>
                                        <p:tgtEl>
                                          <p:spTgt spid="7171">
                                            <p:txEl>
                                              <p:pRg st="9" end="9"/>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4" presetClass="entr" presetSubtype="16" fill="hold" grpId="0" nodeType="clickEffect">
                                  <p:stCondLst>
                                    <p:cond delay="0"/>
                                  </p:stCondLst>
                                  <p:childTnLst>
                                    <p:set>
                                      <p:cBhvr>
                                        <p:cTn id="61" dur="1" fill="hold">
                                          <p:stCondLst>
                                            <p:cond delay="0"/>
                                          </p:stCondLst>
                                        </p:cTn>
                                        <p:tgtEl>
                                          <p:spTgt spid="7171">
                                            <p:txEl>
                                              <p:pRg st="10" end="10"/>
                                            </p:txEl>
                                          </p:spTgt>
                                        </p:tgtEl>
                                        <p:attrNameLst>
                                          <p:attrName>style.visibility</p:attrName>
                                        </p:attrNameLst>
                                      </p:cBhvr>
                                      <p:to>
                                        <p:strVal val="visible"/>
                                      </p:to>
                                    </p:set>
                                    <p:animEffect transition="in" filter="box(in)">
                                      <p:cBhvr>
                                        <p:cTn id="62" dur="500"/>
                                        <p:tgtEl>
                                          <p:spTgt spid="717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dirty="0" smtClean="0"/>
              <a:t>“</a:t>
            </a:r>
            <a:r>
              <a:rPr lang="en-US" altLang="ja-JP" dirty="0" smtClean="0"/>
              <a:t>NHÌN SÂU TRÔNG RỘNG</a:t>
            </a:r>
            <a:r>
              <a:rPr lang="ja-JP" altLang="en-US" dirty="0" smtClean="0"/>
              <a:t>”</a:t>
            </a:r>
            <a:endParaRPr lang="en-US" dirty="0" smtClean="0"/>
          </a:p>
        </p:txBody>
      </p:sp>
      <p:sp>
        <p:nvSpPr>
          <p:cNvPr id="8195" name="Rectangle 3"/>
          <p:cNvSpPr>
            <a:spLocks noGrp="1" noChangeArrowheads="1"/>
          </p:cNvSpPr>
          <p:nvPr>
            <p:ph type="body" idx="1"/>
          </p:nvPr>
        </p:nvSpPr>
        <p:spPr/>
        <p:txBody>
          <a:bodyPr/>
          <a:lstStyle/>
          <a:p>
            <a:pPr eaLnBrk="1" hangingPunct="1">
              <a:lnSpc>
                <a:spcPct val="90000"/>
              </a:lnSpc>
            </a:pPr>
            <a:r>
              <a:rPr lang="en-US" sz="2100" dirty="0" err="1">
                <a:latin typeface="+mj-lt"/>
              </a:rPr>
              <a:t>Cảnh</a:t>
            </a:r>
            <a:r>
              <a:rPr lang="en-US" sz="2100" dirty="0">
                <a:latin typeface="+mj-lt"/>
              </a:rPr>
              <a:t> </a:t>
            </a:r>
            <a:r>
              <a:rPr lang="en-US" sz="2100" dirty="0" err="1">
                <a:latin typeface="+mj-lt"/>
              </a:rPr>
              <a:t>tỉnh</a:t>
            </a:r>
            <a:r>
              <a:rPr lang="en-US" sz="2100" dirty="0">
                <a:latin typeface="+mj-lt"/>
              </a:rPr>
              <a:t> </a:t>
            </a:r>
            <a:r>
              <a:rPr lang="en-US" sz="2100" dirty="0" err="1">
                <a:latin typeface="+mj-lt"/>
              </a:rPr>
              <a:t>về</a:t>
            </a:r>
            <a:r>
              <a:rPr lang="en-US" sz="2100" dirty="0">
                <a:latin typeface="+mj-lt"/>
              </a:rPr>
              <a:t> </a:t>
            </a:r>
            <a:r>
              <a:rPr lang="en-US" sz="2100" dirty="0" err="1">
                <a:latin typeface="+mj-lt"/>
              </a:rPr>
              <a:t>lối</a:t>
            </a:r>
            <a:r>
              <a:rPr lang="en-US" sz="2100" dirty="0">
                <a:latin typeface="+mj-lt"/>
              </a:rPr>
              <a:t> </a:t>
            </a:r>
            <a:r>
              <a:rPr lang="en-US" sz="2100" dirty="0" err="1">
                <a:latin typeface="+mj-lt"/>
              </a:rPr>
              <a:t>sống</a:t>
            </a:r>
            <a:r>
              <a:rPr lang="en-US" sz="2100" dirty="0">
                <a:latin typeface="+mj-lt"/>
              </a:rPr>
              <a:t> </a:t>
            </a:r>
            <a:r>
              <a:rPr lang="en-US" sz="2100" dirty="0" err="1">
                <a:latin typeface="+mj-lt"/>
              </a:rPr>
              <a:t>buông</a:t>
            </a:r>
            <a:r>
              <a:rPr lang="en-US" sz="2100" dirty="0">
                <a:latin typeface="+mj-lt"/>
              </a:rPr>
              <a:t> </a:t>
            </a:r>
            <a:r>
              <a:rPr lang="en-US" sz="2100" dirty="0" err="1">
                <a:latin typeface="+mj-lt"/>
              </a:rPr>
              <a:t>thả</a:t>
            </a:r>
            <a:r>
              <a:rPr lang="en-US" sz="2100" dirty="0">
                <a:latin typeface="+mj-lt"/>
              </a:rPr>
              <a:t> </a:t>
            </a:r>
            <a:r>
              <a:rPr lang="en-US" sz="2100" dirty="0" err="1">
                <a:latin typeface="+mj-lt"/>
              </a:rPr>
              <a:t>của</a:t>
            </a:r>
            <a:r>
              <a:rPr lang="en-US" sz="2100" dirty="0">
                <a:latin typeface="+mj-lt"/>
              </a:rPr>
              <a:t> 1 </a:t>
            </a:r>
            <a:r>
              <a:rPr lang="en-US" sz="2100" dirty="0" err="1">
                <a:latin typeface="+mj-lt"/>
              </a:rPr>
              <a:t>bộ</a:t>
            </a:r>
            <a:r>
              <a:rPr lang="en-US" sz="2100" dirty="0">
                <a:latin typeface="+mj-lt"/>
              </a:rPr>
              <a:t> </a:t>
            </a:r>
            <a:r>
              <a:rPr lang="en-US" sz="2100" dirty="0" err="1">
                <a:latin typeface="+mj-lt"/>
              </a:rPr>
              <a:t>phận</a:t>
            </a:r>
            <a:r>
              <a:rPr lang="en-US" sz="2100" dirty="0">
                <a:latin typeface="+mj-lt"/>
              </a:rPr>
              <a:t> </a:t>
            </a:r>
            <a:r>
              <a:rPr lang="en-US" sz="2100" dirty="0" err="1">
                <a:latin typeface="+mj-lt"/>
              </a:rPr>
              <a:t>thanh</a:t>
            </a:r>
            <a:r>
              <a:rPr lang="en-US" sz="2100" dirty="0">
                <a:latin typeface="+mj-lt"/>
              </a:rPr>
              <a:t> </a:t>
            </a:r>
            <a:r>
              <a:rPr lang="en-US" sz="2100" dirty="0" err="1">
                <a:latin typeface="+mj-lt"/>
              </a:rPr>
              <a:t>niên</a:t>
            </a:r>
            <a:r>
              <a:rPr lang="en-US" sz="2100" dirty="0">
                <a:latin typeface="+mj-lt"/>
              </a:rPr>
              <a:t> </a:t>
            </a:r>
            <a:r>
              <a:rPr lang="en-US" sz="2100" dirty="0" err="1">
                <a:latin typeface="+mj-lt"/>
              </a:rPr>
              <a:t>nông</a:t>
            </a:r>
            <a:r>
              <a:rPr lang="en-US" sz="2100" dirty="0">
                <a:latin typeface="+mj-lt"/>
              </a:rPr>
              <a:t> </a:t>
            </a:r>
            <a:r>
              <a:rPr lang="en-US" sz="2100" dirty="0" err="1">
                <a:latin typeface="+mj-lt"/>
              </a:rPr>
              <a:t>thôn</a:t>
            </a:r>
            <a:endParaRPr lang="en-US" sz="2100" dirty="0">
              <a:latin typeface="+mj-lt"/>
            </a:endParaRPr>
          </a:p>
          <a:p>
            <a:pPr eaLnBrk="1" hangingPunct="1">
              <a:lnSpc>
                <a:spcPct val="90000"/>
              </a:lnSpc>
            </a:pPr>
            <a:r>
              <a:rPr lang="en-US" sz="2100" dirty="0" err="1">
                <a:latin typeface="+mj-lt"/>
              </a:rPr>
              <a:t>Lạm</a:t>
            </a:r>
            <a:r>
              <a:rPr lang="en-US" sz="2100" dirty="0">
                <a:latin typeface="+mj-lt"/>
              </a:rPr>
              <a:t> </a:t>
            </a:r>
            <a:r>
              <a:rPr lang="en-US" sz="2100" dirty="0" err="1">
                <a:latin typeface="+mj-lt"/>
              </a:rPr>
              <a:t>dụng</a:t>
            </a:r>
            <a:r>
              <a:rPr lang="en-US" sz="2100" dirty="0">
                <a:latin typeface="+mj-lt"/>
              </a:rPr>
              <a:t> </a:t>
            </a:r>
            <a:r>
              <a:rPr lang="en-US" sz="2100" dirty="0" err="1">
                <a:latin typeface="+mj-lt"/>
              </a:rPr>
              <a:t>tình</a:t>
            </a:r>
            <a:r>
              <a:rPr lang="en-US" sz="2100" dirty="0">
                <a:latin typeface="+mj-lt"/>
              </a:rPr>
              <a:t> </a:t>
            </a:r>
            <a:r>
              <a:rPr lang="en-US" sz="2100" dirty="0" err="1">
                <a:latin typeface="+mj-lt"/>
              </a:rPr>
              <a:t>dục</a:t>
            </a:r>
            <a:r>
              <a:rPr lang="en-US" sz="2100" dirty="0">
                <a:latin typeface="+mj-lt"/>
              </a:rPr>
              <a:t> ở </a:t>
            </a:r>
            <a:r>
              <a:rPr lang="en-US" sz="2100" dirty="0" err="1">
                <a:latin typeface="+mj-lt"/>
              </a:rPr>
              <a:t>nông</a:t>
            </a:r>
            <a:r>
              <a:rPr lang="en-US" sz="2100" dirty="0">
                <a:latin typeface="+mj-lt"/>
              </a:rPr>
              <a:t> </a:t>
            </a:r>
            <a:r>
              <a:rPr lang="en-US" sz="2100" dirty="0" err="1">
                <a:latin typeface="+mj-lt"/>
              </a:rPr>
              <a:t>thôn</a:t>
            </a:r>
            <a:endParaRPr lang="en-US" sz="2100" dirty="0">
              <a:latin typeface="+mj-lt"/>
            </a:endParaRPr>
          </a:p>
          <a:p>
            <a:pPr eaLnBrk="1" hangingPunct="1">
              <a:lnSpc>
                <a:spcPct val="90000"/>
              </a:lnSpc>
            </a:pPr>
            <a:r>
              <a:rPr lang="en-US" sz="2100" dirty="0" err="1">
                <a:latin typeface="+mj-lt"/>
              </a:rPr>
              <a:t>Cần</a:t>
            </a:r>
            <a:r>
              <a:rPr lang="en-US" sz="2100" dirty="0">
                <a:latin typeface="+mj-lt"/>
              </a:rPr>
              <a:t> </a:t>
            </a:r>
            <a:r>
              <a:rPr lang="en-US" sz="2100" dirty="0" err="1">
                <a:latin typeface="+mj-lt"/>
              </a:rPr>
              <a:t>đưa</a:t>
            </a:r>
            <a:r>
              <a:rPr lang="en-US" sz="2100" dirty="0">
                <a:latin typeface="+mj-lt"/>
              </a:rPr>
              <a:t> </a:t>
            </a:r>
            <a:r>
              <a:rPr lang="en-US" sz="2100" dirty="0" err="1">
                <a:latin typeface="+mj-lt"/>
              </a:rPr>
              <a:t>giáo</a:t>
            </a:r>
            <a:r>
              <a:rPr lang="en-US" sz="2100" dirty="0">
                <a:latin typeface="+mj-lt"/>
              </a:rPr>
              <a:t> </a:t>
            </a:r>
            <a:r>
              <a:rPr lang="en-US" sz="2100" dirty="0" err="1">
                <a:latin typeface="+mj-lt"/>
              </a:rPr>
              <a:t>dục</a:t>
            </a:r>
            <a:r>
              <a:rPr lang="en-US" sz="2100" dirty="0">
                <a:latin typeface="+mj-lt"/>
              </a:rPr>
              <a:t> </a:t>
            </a:r>
            <a:r>
              <a:rPr lang="en-US" sz="2100" dirty="0" err="1">
                <a:latin typeface="+mj-lt"/>
              </a:rPr>
              <a:t>giới</a:t>
            </a:r>
            <a:r>
              <a:rPr lang="en-US" sz="2100" dirty="0">
                <a:latin typeface="+mj-lt"/>
              </a:rPr>
              <a:t> </a:t>
            </a:r>
            <a:r>
              <a:rPr lang="en-US" sz="2100" dirty="0" err="1">
                <a:latin typeface="+mj-lt"/>
              </a:rPr>
              <a:t>tính</a:t>
            </a:r>
            <a:r>
              <a:rPr lang="en-US" sz="2100" dirty="0">
                <a:latin typeface="+mj-lt"/>
              </a:rPr>
              <a:t> </a:t>
            </a:r>
            <a:r>
              <a:rPr lang="en-US" sz="2100" dirty="0" err="1">
                <a:latin typeface="+mj-lt"/>
              </a:rPr>
              <a:t>về</a:t>
            </a:r>
            <a:r>
              <a:rPr lang="en-US" sz="2100" dirty="0">
                <a:latin typeface="+mj-lt"/>
              </a:rPr>
              <a:t> </a:t>
            </a:r>
            <a:r>
              <a:rPr lang="en-US" sz="2100" dirty="0" err="1">
                <a:latin typeface="+mj-lt"/>
              </a:rPr>
              <a:t>nông</a:t>
            </a:r>
            <a:r>
              <a:rPr lang="en-US" sz="2100" dirty="0">
                <a:latin typeface="+mj-lt"/>
              </a:rPr>
              <a:t> </a:t>
            </a:r>
            <a:r>
              <a:rPr lang="en-US" sz="2100" dirty="0" err="1">
                <a:latin typeface="+mj-lt"/>
              </a:rPr>
              <a:t>thôn</a:t>
            </a:r>
            <a:endParaRPr lang="en-US" sz="2100" dirty="0">
              <a:latin typeface="+mj-lt"/>
            </a:endParaRPr>
          </a:p>
          <a:p>
            <a:pPr eaLnBrk="1" hangingPunct="1">
              <a:lnSpc>
                <a:spcPct val="90000"/>
              </a:lnSpc>
            </a:pPr>
            <a:r>
              <a:rPr lang="en-US" sz="2100" dirty="0" err="1">
                <a:latin typeface="+mj-lt"/>
              </a:rPr>
              <a:t>Tình</a:t>
            </a:r>
            <a:r>
              <a:rPr lang="en-US" sz="2100" dirty="0">
                <a:latin typeface="+mj-lt"/>
              </a:rPr>
              <a:t> </a:t>
            </a:r>
            <a:r>
              <a:rPr lang="en-US" sz="2100" dirty="0" err="1">
                <a:latin typeface="+mj-lt"/>
              </a:rPr>
              <a:t>trạng</a:t>
            </a:r>
            <a:r>
              <a:rPr lang="en-US" sz="2100" dirty="0">
                <a:latin typeface="+mj-lt"/>
              </a:rPr>
              <a:t> </a:t>
            </a:r>
            <a:r>
              <a:rPr lang="en-US" sz="2100" dirty="0" err="1">
                <a:latin typeface="+mj-lt"/>
              </a:rPr>
              <a:t>thất</a:t>
            </a:r>
            <a:r>
              <a:rPr lang="en-US" sz="2100" dirty="0">
                <a:latin typeface="+mj-lt"/>
              </a:rPr>
              <a:t> </a:t>
            </a:r>
            <a:r>
              <a:rPr lang="en-US" sz="2100" dirty="0" err="1">
                <a:latin typeface="+mj-lt"/>
              </a:rPr>
              <a:t>nghiệp</a:t>
            </a:r>
            <a:r>
              <a:rPr lang="en-US" sz="2100" dirty="0">
                <a:latin typeface="+mj-lt"/>
              </a:rPr>
              <a:t> ở </a:t>
            </a:r>
            <a:r>
              <a:rPr lang="en-US" sz="2100" dirty="0" err="1">
                <a:latin typeface="+mj-lt"/>
              </a:rPr>
              <a:t>nông</a:t>
            </a:r>
            <a:r>
              <a:rPr lang="en-US" sz="2100" dirty="0">
                <a:latin typeface="+mj-lt"/>
              </a:rPr>
              <a:t> </a:t>
            </a:r>
            <a:r>
              <a:rPr lang="en-US" sz="2100" dirty="0" err="1">
                <a:latin typeface="+mj-lt"/>
              </a:rPr>
              <a:t>thôn</a:t>
            </a:r>
            <a:r>
              <a:rPr lang="en-US" sz="2100" dirty="0">
                <a:latin typeface="+mj-lt"/>
              </a:rPr>
              <a:t> </a:t>
            </a:r>
            <a:r>
              <a:rPr lang="en-US" sz="2100" dirty="0" err="1">
                <a:latin typeface="+mj-lt"/>
              </a:rPr>
              <a:t>và</a:t>
            </a:r>
            <a:r>
              <a:rPr lang="en-US" sz="2100" dirty="0">
                <a:latin typeface="+mj-lt"/>
              </a:rPr>
              <a:t> </a:t>
            </a:r>
            <a:r>
              <a:rPr lang="en-US" sz="2100" dirty="0" err="1">
                <a:latin typeface="+mj-lt"/>
              </a:rPr>
              <a:t>các</a:t>
            </a:r>
            <a:r>
              <a:rPr lang="en-US" sz="2100" dirty="0">
                <a:latin typeface="+mj-lt"/>
              </a:rPr>
              <a:t> </a:t>
            </a:r>
            <a:r>
              <a:rPr lang="en-US" sz="2100" dirty="0" err="1">
                <a:latin typeface="+mj-lt"/>
              </a:rPr>
              <a:t>hệ</a:t>
            </a:r>
            <a:r>
              <a:rPr lang="en-US" sz="2100" dirty="0">
                <a:latin typeface="+mj-lt"/>
              </a:rPr>
              <a:t> </a:t>
            </a:r>
            <a:r>
              <a:rPr lang="en-US" sz="2100" dirty="0" err="1">
                <a:latin typeface="+mj-lt"/>
              </a:rPr>
              <a:t>lụy</a:t>
            </a:r>
            <a:r>
              <a:rPr lang="en-US" sz="2100" dirty="0">
                <a:latin typeface="+mj-lt"/>
              </a:rPr>
              <a:t> </a:t>
            </a:r>
            <a:r>
              <a:rPr lang="en-US" sz="2100" dirty="0" err="1">
                <a:latin typeface="+mj-lt"/>
              </a:rPr>
              <a:t>xã</a:t>
            </a:r>
            <a:r>
              <a:rPr lang="en-US" sz="2100" dirty="0">
                <a:latin typeface="+mj-lt"/>
              </a:rPr>
              <a:t> </a:t>
            </a:r>
            <a:r>
              <a:rPr lang="en-US" sz="2100" dirty="0" err="1">
                <a:latin typeface="+mj-lt"/>
              </a:rPr>
              <a:t>hội</a:t>
            </a:r>
            <a:endParaRPr lang="en-US" sz="2100" dirty="0">
              <a:latin typeface="+mj-lt"/>
            </a:endParaRPr>
          </a:p>
          <a:p>
            <a:pPr eaLnBrk="1" hangingPunct="1">
              <a:lnSpc>
                <a:spcPct val="90000"/>
              </a:lnSpc>
            </a:pPr>
            <a:r>
              <a:rPr lang="en-US" sz="2100" dirty="0" err="1">
                <a:latin typeface="+mj-lt"/>
              </a:rPr>
              <a:t>Rượu</a:t>
            </a:r>
            <a:r>
              <a:rPr lang="en-US" sz="2100" dirty="0">
                <a:latin typeface="+mj-lt"/>
              </a:rPr>
              <a:t> </a:t>
            </a:r>
            <a:r>
              <a:rPr lang="en-US" sz="2100" dirty="0" err="1">
                <a:latin typeface="+mj-lt"/>
              </a:rPr>
              <a:t>và</a:t>
            </a:r>
            <a:r>
              <a:rPr lang="en-US" sz="2100" dirty="0">
                <a:latin typeface="+mj-lt"/>
              </a:rPr>
              <a:t> an </a:t>
            </a:r>
            <a:r>
              <a:rPr lang="en-US" sz="2100" dirty="0" err="1">
                <a:latin typeface="+mj-lt"/>
              </a:rPr>
              <a:t>toàn</a:t>
            </a:r>
            <a:r>
              <a:rPr lang="en-US" sz="2100" dirty="0">
                <a:latin typeface="+mj-lt"/>
              </a:rPr>
              <a:t> </a:t>
            </a:r>
            <a:r>
              <a:rPr lang="en-US" sz="2100" dirty="0" err="1">
                <a:latin typeface="+mj-lt"/>
              </a:rPr>
              <a:t>tình</a:t>
            </a:r>
            <a:r>
              <a:rPr lang="en-US" sz="2100" dirty="0">
                <a:latin typeface="+mj-lt"/>
              </a:rPr>
              <a:t> </a:t>
            </a:r>
            <a:r>
              <a:rPr lang="en-US" sz="2100" dirty="0" err="1">
                <a:latin typeface="+mj-lt"/>
              </a:rPr>
              <a:t>dục</a:t>
            </a:r>
            <a:endParaRPr lang="en-US" sz="2100" dirty="0">
              <a:latin typeface="+mj-lt"/>
            </a:endParaRPr>
          </a:p>
          <a:p>
            <a:pPr eaLnBrk="1" hangingPunct="1">
              <a:lnSpc>
                <a:spcPct val="90000"/>
              </a:lnSpc>
            </a:pPr>
            <a:r>
              <a:rPr lang="en-US" sz="2100" dirty="0" err="1">
                <a:latin typeface="+mj-lt"/>
              </a:rPr>
              <a:t>Rượu</a:t>
            </a:r>
            <a:r>
              <a:rPr lang="en-US" sz="2100" dirty="0">
                <a:latin typeface="+mj-lt"/>
              </a:rPr>
              <a:t> </a:t>
            </a:r>
            <a:r>
              <a:rPr lang="en-US" sz="2100" dirty="0" err="1">
                <a:latin typeface="+mj-lt"/>
              </a:rPr>
              <a:t>và</a:t>
            </a:r>
            <a:r>
              <a:rPr lang="en-US" sz="2100" dirty="0">
                <a:latin typeface="+mj-lt"/>
              </a:rPr>
              <a:t> </a:t>
            </a:r>
            <a:r>
              <a:rPr lang="en-US" sz="2100" dirty="0" err="1">
                <a:latin typeface="+mj-lt"/>
              </a:rPr>
              <a:t>chuối</a:t>
            </a:r>
            <a:r>
              <a:rPr lang="en-US" sz="2100" dirty="0">
                <a:latin typeface="+mj-lt"/>
              </a:rPr>
              <a:t> </a:t>
            </a:r>
            <a:r>
              <a:rPr lang="en-US" sz="2100" dirty="0" err="1">
                <a:latin typeface="+mj-lt"/>
              </a:rPr>
              <a:t>xanh</a:t>
            </a:r>
            <a:r>
              <a:rPr lang="en-US" sz="2100" dirty="0">
                <a:latin typeface="+mj-lt"/>
              </a:rPr>
              <a:t>: </a:t>
            </a:r>
            <a:r>
              <a:rPr lang="en-US" sz="2100" dirty="0" err="1">
                <a:latin typeface="+mj-lt"/>
              </a:rPr>
              <a:t>Thần</a:t>
            </a:r>
            <a:r>
              <a:rPr lang="en-US" sz="2100" dirty="0">
                <a:latin typeface="+mj-lt"/>
              </a:rPr>
              <a:t> </a:t>
            </a:r>
            <a:r>
              <a:rPr lang="en-US" sz="2100" dirty="0" err="1">
                <a:latin typeface="+mj-lt"/>
              </a:rPr>
              <a:t>dược</a:t>
            </a:r>
            <a:r>
              <a:rPr lang="en-US" sz="2100" dirty="0">
                <a:latin typeface="+mj-lt"/>
              </a:rPr>
              <a:t> </a:t>
            </a:r>
            <a:r>
              <a:rPr lang="en-US" sz="2100" dirty="0" err="1">
                <a:latin typeface="+mj-lt"/>
              </a:rPr>
              <a:t>của</a:t>
            </a:r>
            <a:r>
              <a:rPr lang="en-US" sz="2100" dirty="0">
                <a:latin typeface="+mj-lt"/>
              </a:rPr>
              <a:t> </a:t>
            </a:r>
            <a:r>
              <a:rPr lang="en-US" sz="2100" dirty="0" err="1">
                <a:latin typeface="+mj-lt"/>
              </a:rPr>
              <a:t>tình</a:t>
            </a:r>
            <a:r>
              <a:rPr lang="en-US" sz="2100" dirty="0">
                <a:latin typeface="+mj-lt"/>
              </a:rPr>
              <a:t> </a:t>
            </a:r>
            <a:r>
              <a:rPr lang="en-US" sz="2100" dirty="0" err="1">
                <a:latin typeface="+mj-lt"/>
              </a:rPr>
              <a:t>yêu</a:t>
            </a:r>
            <a:r>
              <a:rPr lang="en-US" sz="2100" dirty="0">
                <a:latin typeface="+mj-lt"/>
              </a:rPr>
              <a:t>?!?</a:t>
            </a:r>
          </a:p>
          <a:p>
            <a:pPr eaLnBrk="1" hangingPunct="1">
              <a:lnSpc>
                <a:spcPct val="90000"/>
              </a:lnSpc>
            </a:pPr>
            <a:r>
              <a:rPr lang="en-US" sz="2100" dirty="0" err="1">
                <a:latin typeface="+mj-lt"/>
              </a:rPr>
              <a:t>Cháo</a:t>
            </a:r>
            <a:r>
              <a:rPr lang="en-US" sz="2100" dirty="0">
                <a:latin typeface="+mj-lt"/>
              </a:rPr>
              <a:t> </a:t>
            </a:r>
            <a:r>
              <a:rPr lang="en-US" sz="2100" dirty="0" err="1">
                <a:latin typeface="+mj-lt"/>
              </a:rPr>
              <a:t>hành</a:t>
            </a:r>
            <a:r>
              <a:rPr lang="en-US" sz="2100" dirty="0">
                <a:latin typeface="+mj-lt"/>
              </a:rPr>
              <a:t> </a:t>
            </a:r>
            <a:r>
              <a:rPr lang="en-US" sz="2100" dirty="0" err="1">
                <a:latin typeface="+mj-lt"/>
              </a:rPr>
              <a:t>có</a:t>
            </a:r>
            <a:r>
              <a:rPr lang="en-US" sz="2100" dirty="0">
                <a:latin typeface="+mj-lt"/>
              </a:rPr>
              <a:t> </a:t>
            </a:r>
            <a:r>
              <a:rPr lang="en-US" sz="2100" dirty="0" err="1">
                <a:latin typeface="+mj-lt"/>
              </a:rPr>
              <a:t>phải</a:t>
            </a:r>
            <a:r>
              <a:rPr lang="en-US" sz="2100" dirty="0">
                <a:latin typeface="+mj-lt"/>
              </a:rPr>
              <a:t> </a:t>
            </a:r>
            <a:r>
              <a:rPr lang="en-US" sz="2100" dirty="0" err="1">
                <a:latin typeface="+mj-lt"/>
              </a:rPr>
              <a:t>là</a:t>
            </a:r>
            <a:r>
              <a:rPr lang="en-US" sz="2100" dirty="0">
                <a:latin typeface="+mj-lt"/>
              </a:rPr>
              <a:t> </a:t>
            </a:r>
            <a:r>
              <a:rPr lang="en-US" sz="2100" dirty="0" err="1">
                <a:latin typeface="+mj-lt"/>
              </a:rPr>
              <a:t>phương</a:t>
            </a:r>
            <a:r>
              <a:rPr lang="en-US" sz="2100" dirty="0">
                <a:latin typeface="+mj-lt"/>
              </a:rPr>
              <a:t> </a:t>
            </a:r>
            <a:r>
              <a:rPr lang="en-US" sz="2100" dirty="0" err="1">
                <a:latin typeface="+mj-lt"/>
              </a:rPr>
              <a:t>pháp</a:t>
            </a:r>
            <a:r>
              <a:rPr lang="en-US" sz="2100" dirty="0">
                <a:latin typeface="+mj-lt"/>
              </a:rPr>
              <a:t> </a:t>
            </a:r>
            <a:r>
              <a:rPr lang="en-US" sz="2100" dirty="0" err="1">
                <a:latin typeface="+mj-lt"/>
              </a:rPr>
              <a:t>hồi</a:t>
            </a:r>
            <a:r>
              <a:rPr lang="en-US" sz="2100" dirty="0">
                <a:latin typeface="+mj-lt"/>
              </a:rPr>
              <a:t> </a:t>
            </a:r>
            <a:r>
              <a:rPr lang="en-US" sz="2100" dirty="0" err="1">
                <a:latin typeface="+mj-lt"/>
              </a:rPr>
              <a:t>phục</a:t>
            </a:r>
            <a:r>
              <a:rPr lang="en-US" sz="2100" dirty="0">
                <a:latin typeface="+mj-lt"/>
              </a:rPr>
              <a:t> </a:t>
            </a:r>
            <a:r>
              <a:rPr lang="en-US" sz="2100" dirty="0" err="1">
                <a:latin typeface="+mj-lt"/>
              </a:rPr>
              <a:t>hữu</a:t>
            </a:r>
            <a:r>
              <a:rPr lang="en-US" sz="2100" dirty="0">
                <a:latin typeface="+mj-lt"/>
              </a:rPr>
              <a:t> </a:t>
            </a:r>
            <a:r>
              <a:rPr lang="en-US" sz="2100" dirty="0" err="1">
                <a:latin typeface="+mj-lt"/>
              </a:rPr>
              <a:t>hiệu</a:t>
            </a:r>
            <a:r>
              <a:rPr lang="en-US" sz="2100" dirty="0">
                <a:latin typeface="+mj-lt"/>
              </a:rPr>
              <a:t> </a:t>
            </a:r>
            <a:r>
              <a:rPr lang="en-US" sz="2100" dirty="0" err="1">
                <a:latin typeface="+mj-lt"/>
              </a:rPr>
              <a:t>sau</a:t>
            </a:r>
            <a:r>
              <a:rPr lang="en-US" sz="2100" dirty="0">
                <a:latin typeface="+mj-lt"/>
              </a:rPr>
              <a:t> </a:t>
            </a:r>
            <a:r>
              <a:rPr lang="en-US" sz="2100" dirty="0" err="1">
                <a:latin typeface="+mj-lt"/>
              </a:rPr>
              <a:t>khi</a:t>
            </a:r>
            <a:r>
              <a:rPr lang="en-US" sz="2100" dirty="0">
                <a:latin typeface="+mj-lt"/>
              </a:rPr>
              <a:t> </a:t>
            </a:r>
            <a:r>
              <a:rPr lang="en-US" sz="2100" dirty="0" err="1">
                <a:latin typeface="+mj-lt"/>
              </a:rPr>
              <a:t>làm</a:t>
            </a:r>
            <a:r>
              <a:rPr lang="en-US" sz="2100" dirty="0">
                <a:latin typeface="+mj-lt"/>
              </a:rPr>
              <a:t> </a:t>
            </a:r>
            <a:r>
              <a:rPr lang="en-US" sz="2100" dirty="0" err="1">
                <a:latin typeface="+mj-lt"/>
              </a:rPr>
              <a:t>chuyện</a:t>
            </a:r>
            <a:r>
              <a:rPr lang="en-US" sz="2100" dirty="0">
                <a:latin typeface="+mj-lt"/>
              </a:rPr>
              <a:t> </a:t>
            </a:r>
            <a:r>
              <a:rPr lang="en-US" sz="2100" dirty="0" err="1">
                <a:latin typeface="+mj-lt"/>
              </a:rPr>
              <a:t>ấy</a:t>
            </a:r>
            <a:r>
              <a:rPr lang="en-US" sz="2100" dirty="0">
                <a:latin typeface="+mj-lt"/>
              </a:rPr>
              <a:t>?</a:t>
            </a:r>
            <a:br>
              <a:rPr lang="en-US" sz="2100" dirty="0">
                <a:latin typeface="+mj-lt"/>
              </a:rPr>
            </a:br>
            <a:r>
              <a:rPr lang="en-US" sz="2100" dirty="0">
                <a:latin typeface="+mj-lt"/>
              </a:rPr>
              <a:t/>
            </a:r>
            <a:br>
              <a:rPr lang="en-US" sz="2100" dirty="0">
                <a:latin typeface="+mj-lt"/>
              </a:rPr>
            </a:br>
            <a:endParaRPr lang="en-US" sz="2100" dirty="0">
              <a:latin typeface="+mj-lt"/>
            </a:endParaRPr>
          </a:p>
        </p:txBody>
      </p:sp>
    </p:spTree>
    <p:extLst>
      <p:ext uri="{BB962C8B-B14F-4D97-AF65-F5344CB8AC3E}">
        <p14:creationId xmlns:p14="http://schemas.microsoft.com/office/powerpoint/2010/main" val="3172623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in)">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box(in)">
                                      <p:cBhvr>
                                        <p:cTn id="12" dur="5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box(in)">
                                      <p:cBhvr>
                                        <p:cTn id="17" dur="5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box(in)">
                                      <p:cBhvr>
                                        <p:cTn id="22" dur="5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box(in)">
                                      <p:cBhvr>
                                        <p:cTn id="27" dur="500"/>
                                        <p:tgtEl>
                                          <p:spTgt spid="81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195">
                                            <p:txEl>
                                              <p:pRg st="4" end="4"/>
                                            </p:txEl>
                                          </p:spTgt>
                                        </p:tgtEl>
                                        <p:attrNameLst>
                                          <p:attrName>style.visibility</p:attrName>
                                        </p:attrNameLst>
                                      </p:cBhvr>
                                      <p:to>
                                        <p:strVal val="visible"/>
                                      </p:to>
                                    </p:set>
                                    <p:animEffect transition="in" filter="box(in)">
                                      <p:cBhvr>
                                        <p:cTn id="32" dur="500"/>
                                        <p:tgtEl>
                                          <p:spTgt spid="819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Effect transition="in" filter="box(in)">
                                      <p:cBhvr>
                                        <p:cTn id="37" dur="500"/>
                                        <p:tgtEl>
                                          <p:spTgt spid="8195">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8195">
                                            <p:txEl>
                                              <p:pRg st="6" end="6"/>
                                            </p:txEl>
                                          </p:spTgt>
                                        </p:tgtEl>
                                        <p:attrNameLst>
                                          <p:attrName>style.visibility</p:attrName>
                                        </p:attrNameLst>
                                      </p:cBhvr>
                                      <p:to>
                                        <p:strVal val="visible"/>
                                      </p:to>
                                    </p:set>
                                    <p:animEffect transition="in" filter="box(in)">
                                      <p:cBhvr>
                                        <p:cTn id="42"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sz="3200" b="1" dirty="0" smtClean="0">
                <a:latin typeface="Calibri Light" panose="020F0302020204030204" pitchFamily="34" charset="0"/>
                <a:cs typeface="Calibri Light" panose="020F0302020204030204" pitchFamily="34" charset="0"/>
              </a:rPr>
              <a:t>6. Xây dựng </a:t>
            </a:r>
            <a:r>
              <a:rPr lang="en-US" sz="3200" b="1" dirty="0" smtClean="0">
                <a:latin typeface="Calibri Light" panose="020F0302020204030204" pitchFamily="34" charset="0"/>
                <a:cs typeface="Calibri Light" panose="020F0302020204030204" pitchFamily="34" charset="0"/>
              </a:rPr>
              <a:t>ý </a:t>
            </a:r>
            <a:r>
              <a:rPr lang="en-US" sz="3200" b="1" dirty="0" err="1" smtClean="0">
                <a:latin typeface="Calibri Light" panose="020F0302020204030204" pitchFamily="34" charset="0"/>
                <a:cs typeface="Calibri Light" panose="020F0302020204030204" pitchFamily="34" charset="0"/>
              </a:rPr>
              <a:t>tưởng</a:t>
            </a:r>
            <a:r>
              <a:rPr lang="en-US" sz="3200" b="1" dirty="0" smtClean="0">
                <a:latin typeface="Calibri Light" panose="020F0302020204030204" pitchFamily="34" charset="0"/>
                <a:cs typeface="Calibri Light" panose="020F0302020204030204" pitchFamily="34" charset="0"/>
              </a:rPr>
              <a:t> </a:t>
            </a:r>
            <a:r>
              <a:rPr lang="en-US" sz="3200" b="1" dirty="0" err="1" smtClean="0">
                <a:latin typeface="Calibri Light" panose="020F0302020204030204" pitchFamily="34" charset="0"/>
                <a:cs typeface="Calibri Light" panose="020F0302020204030204" pitchFamily="34" charset="0"/>
              </a:rPr>
              <a:t>viết</a:t>
            </a:r>
            <a:r>
              <a:rPr lang="vi-VN" sz="3200" b="1" dirty="0" smtClean="0">
                <a:latin typeface="Calibri Light" panose="020F0302020204030204" pitchFamily="34" charset="0"/>
                <a:cs typeface="Calibri Light" panose="020F0302020204030204" pitchFamily="34" charset="0"/>
              </a:rPr>
              <a:t> một bài báo</a:t>
            </a:r>
            <a:r>
              <a:rPr lang="en-US" b="1" dirty="0" smtClean="0">
                <a:latin typeface="Calibri Light" panose="020F0302020204030204" pitchFamily="34" charset="0"/>
                <a:cs typeface="Calibri Light" panose="020F0302020204030204" pitchFamily="34" charset="0"/>
              </a:rPr>
              <a:t/>
            </a:r>
            <a:br>
              <a:rPr lang="en-US" b="1" dirty="0" smtClean="0">
                <a:latin typeface="Calibri Light" panose="020F0302020204030204" pitchFamily="34" charset="0"/>
                <a:cs typeface="Calibri Light" panose="020F0302020204030204" pitchFamily="34" charset="0"/>
              </a:rPr>
            </a:b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normAutofit/>
          </a:bodyPr>
          <a:lstStyle/>
          <a:p>
            <a:pPr>
              <a:buFontTx/>
              <a:buChar char="-"/>
            </a:pPr>
            <a:r>
              <a:rPr lang="vi-VN" dirty="0">
                <a:latin typeface="Calibri Light" panose="020F0302020204030204" pitchFamily="34" charset="0"/>
                <a:cs typeface="Calibri Light" panose="020F0302020204030204" pitchFamily="34" charset="0"/>
              </a:rPr>
              <a:t>T</a:t>
            </a:r>
            <a:r>
              <a:rPr lang="en-US" dirty="0" err="1" smtClean="0">
                <a:latin typeface="Calibri Light" panose="020F0302020204030204" pitchFamily="34" charset="0"/>
                <a:cs typeface="Calibri Light" panose="020F0302020204030204" pitchFamily="34" charset="0"/>
              </a:rPr>
              <a:t>hu</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thập</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thông</a:t>
            </a:r>
            <a:r>
              <a:rPr lang="en-US" dirty="0" smtClean="0">
                <a:latin typeface="Calibri Light" panose="020F0302020204030204" pitchFamily="34" charset="0"/>
                <a:cs typeface="Calibri Light" panose="020F0302020204030204" pitchFamily="34" charset="0"/>
              </a:rPr>
              <a:t> tin </a:t>
            </a:r>
            <a:r>
              <a:rPr lang="en-US" dirty="0" err="1" smtClean="0">
                <a:latin typeface="Calibri Light" panose="020F0302020204030204" pitchFamily="34" charset="0"/>
                <a:cs typeface="Calibri Light" panose="020F0302020204030204" pitchFamily="34" charset="0"/>
              </a:rPr>
              <a:t>từ</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các</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nguồn</a:t>
            </a:r>
            <a:r>
              <a:rPr lang="en-US" dirty="0" smtClean="0">
                <a:latin typeface="Calibri Light" panose="020F0302020204030204" pitchFamily="34" charset="0"/>
                <a:cs typeface="Calibri Light" panose="020F0302020204030204" pitchFamily="34" charset="0"/>
              </a:rPr>
              <a:t> tin </a:t>
            </a:r>
            <a:r>
              <a:rPr lang="en-US" dirty="0" err="1" smtClean="0">
                <a:latin typeface="Calibri Light" panose="020F0302020204030204" pitchFamily="34" charset="0"/>
                <a:cs typeface="Calibri Light" panose="020F0302020204030204" pitchFamily="34" charset="0"/>
              </a:rPr>
              <a:t>và</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rèn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luyện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độ</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nhạy</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cảm</a:t>
            </a:r>
            <a:r>
              <a:rPr lang="en-US" dirty="0" smtClean="0">
                <a:latin typeface="Calibri Light" panose="020F0302020204030204" pitchFamily="34" charset="0"/>
                <a:cs typeface="Calibri Light" panose="020F0302020204030204" pitchFamily="34" charset="0"/>
              </a:rPr>
              <a:t> </a:t>
            </a:r>
          </a:p>
          <a:p>
            <a:pPr>
              <a:buFontTx/>
              <a:buChar char="-"/>
            </a:pPr>
            <a:r>
              <a:rPr lang="en-US" dirty="0" err="1" smtClean="0">
                <a:latin typeface="Calibri Light" panose="020F0302020204030204" pitchFamily="34" charset="0"/>
                <a:cs typeface="Calibri Light" panose="020F0302020204030204" pitchFamily="34" charset="0"/>
              </a:rPr>
              <a:t>Phát</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triển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bài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từ</a:t>
            </a:r>
            <a:r>
              <a:rPr lang="en-US" dirty="0" smtClean="0">
                <a:latin typeface="Calibri Light" panose="020F0302020204030204" pitchFamily="34" charset="0"/>
                <a:cs typeface="Calibri Light" panose="020F0302020204030204" pitchFamily="34" charset="0"/>
              </a:rPr>
              <a:t> 1 tin ở </a:t>
            </a:r>
            <a:r>
              <a:rPr lang="en-US" dirty="0" err="1" smtClean="0">
                <a:latin typeface="Calibri Light" panose="020F0302020204030204" pitchFamily="34" charset="0"/>
                <a:cs typeface="Calibri Light" panose="020F0302020204030204" pitchFamily="34" charset="0"/>
              </a:rPr>
              <a:t>nguồn</a:t>
            </a:r>
            <a:r>
              <a:rPr lang="en-US" dirty="0" smtClean="0">
                <a:latin typeface="Calibri Light" panose="020F0302020204030204" pitchFamily="34" charset="0"/>
                <a:cs typeface="Calibri Light" panose="020F0302020204030204" pitchFamily="34" charset="0"/>
              </a:rPr>
              <a:t> tin </a:t>
            </a:r>
            <a:r>
              <a:rPr lang="en-US" dirty="0" err="1" smtClean="0">
                <a:latin typeface="Calibri Light" panose="020F0302020204030204" pitchFamily="34" charset="0"/>
                <a:cs typeface="Calibri Light" panose="020F0302020204030204" pitchFamily="34" charset="0"/>
              </a:rPr>
              <a:t>khác</a:t>
            </a:r>
            <a:r>
              <a:rPr lang="en-US" dirty="0" smtClean="0">
                <a:latin typeface="Calibri Light" panose="020F0302020204030204" pitchFamily="34" charset="0"/>
                <a:cs typeface="Calibri Light" panose="020F0302020204030204" pitchFamily="34" charset="0"/>
              </a:rPr>
              <a:t> (tin ở </a:t>
            </a:r>
            <a:r>
              <a:rPr lang="en-US" dirty="0" err="1" smtClean="0">
                <a:latin typeface="Calibri Light" panose="020F0302020204030204" pitchFamily="34" charset="0"/>
                <a:cs typeface="Calibri Light" panose="020F0302020204030204" pitchFamily="34" charset="0"/>
              </a:rPr>
              <a:t>báo</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khác</a:t>
            </a:r>
            <a:r>
              <a:rPr lang="en-US" dirty="0" smtClean="0">
                <a:latin typeface="Calibri Light" panose="020F0302020204030204" pitchFamily="34" charset="0"/>
                <a:cs typeface="Calibri Light" panose="020F0302020204030204" pitchFamily="34" charset="0"/>
              </a:rPr>
              <a:t>, tin ở internet,</a:t>
            </a:r>
            <a:r>
              <a:rPr lang="vi-VN" dirty="0" smtClean="0">
                <a:latin typeface="Calibri Light" panose="020F0302020204030204" pitchFamily="34" charset="0"/>
                <a:cs typeface="Calibri Light" panose="020F0302020204030204" pitchFamily="34" charset="0"/>
              </a:rPr>
              <a:t> mạng xã hội,</a:t>
            </a:r>
            <a:r>
              <a:rPr lang="en-US" dirty="0" smtClean="0">
                <a:latin typeface="Calibri Light" panose="020F0302020204030204" pitchFamily="34" charset="0"/>
                <a:cs typeface="Calibri Light" panose="020F0302020204030204" pitchFamily="34" charset="0"/>
              </a:rPr>
              <a:t> tin </a:t>
            </a:r>
            <a:r>
              <a:rPr lang="en-US" dirty="0" err="1" smtClean="0">
                <a:latin typeface="Calibri Light" panose="020F0302020204030204" pitchFamily="34" charset="0"/>
                <a:cs typeface="Calibri Light" panose="020F0302020204030204" pitchFamily="34" charset="0"/>
              </a:rPr>
              <a:t>từ</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cộng</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tác</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viên</a:t>
            </a:r>
            <a:r>
              <a:rPr lang="en-US" dirty="0" smtClean="0">
                <a:latin typeface="Calibri Light" panose="020F0302020204030204" pitchFamily="34" charset="0"/>
                <a:cs typeface="Calibri Light" panose="020F0302020204030204" pitchFamily="34" charset="0"/>
              </a:rPr>
              <a:t>…)</a:t>
            </a:r>
          </a:p>
          <a:p>
            <a:pPr>
              <a:buFontTx/>
              <a:buChar char="-"/>
            </a:pPr>
            <a:r>
              <a:rPr lang="en-US" dirty="0" err="1" smtClean="0">
                <a:latin typeface="Calibri Light" panose="020F0302020204030204" pitchFamily="34" charset="0"/>
                <a:cs typeface="Calibri Light" panose="020F0302020204030204" pitchFamily="34" charset="0"/>
              </a:rPr>
              <a:t>Xâu</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chuỗi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các</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vấn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đề</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nhỏ</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cùng</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loại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thành</a:t>
            </a:r>
            <a:r>
              <a:rPr lang="en-US" dirty="0" smtClean="0">
                <a:latin typeface="Calibri Light" panose="020F0302020204030204" pitchFamily="34" charset="0"/>
                <a:cs typeface="Calibri Light" panose="020F0302020204030204" pitchFamily="34" charset="0"/>
              </a:rPr>
              <a:t> 1 </a:t>
            </a:r>
            <a:r>
              <a:rPr lang="en-US" dirty="0" err="1" smtClean="0">
                <a:latin typeface="Calibri Light" panose="020F0302020204030204" pitchFamily="34" charset="0"/>
                <a:cs typeface="Calibri Light" panose="020F0302020204030204" pitchFamily="34" charset="0"/>
              </a:rPr>
              <a:t>vấn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đề</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lớn</a:t>
            </a:r>
            <a:endParaRPr lang="en-US" dirty="0" smtClean="0">
              <a:latin typeface="Calibri Light" panose="020F0302020204030204" pitchFamily="34" charset="0"/>
              <a:cs typeface="Calibri Light" panose="020F0302020204030204" pitchFamily="34" charset="0"/>
            </a:endParaRPr>
          </a:p>
          <a:p>
            <a:pPr>
              <a:buFontTx/>
              <a:buChar char="-"/>
            </a:pPr>
            <a:r>
              <a:rPr lang="en-US" dirty="0" err="1" smtClean="0">
                <a:latin typeface="Calibri Light" panose="020F0302020204030204" pitchFamily="34" charset="0"/>
                <a:cs typeface="Calibri Light" panose="020F0302020204030204" pitchFamily="34" charset="0"/>
              </a:rPr>
              <a:t>Góc</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nhìn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mới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từ</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một</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vấn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đề</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không</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còn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mới</a:t>
            </a:r>
            <a:endParaRPr lang="en-US" dirty="0" smtClean="0">
              <a:latin typeface="Calibri Light" panose="020F0302020204030204" pitchFamily="34" charset="0"/>
              <a:cs typeface="Calibri Light" panose="020F0302020204030204" pitchFamily="34" charset="0"/>
            </a:endParaRPr>
          </a:p>
          <a:p>
            <a:pPr>
              <a:buFontTx/>
              <a:buChar char="-"/>
            </a:pPr>
            <a:r>
              <a:rPr lang="en-US" dirty="0" err="1" smtClean="0">
                <a:latin typeface="Calibri Light" panose="020F0302020204030204" pitchFamily="34" charset="0"/>
                <a:cs typeface="Calibri Light" panose="020F0302020204030204" pitchFamily="34" charset="0"/>
              </a:rPr>
              <a:t>Các</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chủ</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đề</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liên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quan</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tới</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các</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sự</a:t>
            </a:r>
            <a:r>
              <a:rPr lang="en-US" dirty="0" smtClean="0">
                <a:latin typeface="Calibri Light" panose="020F0302020204030204" pitchFamily="34" charset="0"/>
                <a:cs typeface="Calibri Light" panose="020F0302020204030204" pitchFamily="34" charset="0"/>
              </a:rPr>
              <a:t> </a:t>
            </a:r>
            <a:r>
              <a:rPr lang="en-US" dirty="0" err="1" smtClean="0">
                <a:latin typeface="Calibri Light" panose="020F0302020204030204" pitchFamily="34" charset="0"/>
                <a:cs typeface="Calibri Light" panose="020F0302020204030204" pitchFamily="34" charset="0"/>
              </a:rPr>
              <a:t>kiện</a:t>
            </a:r>
            <a:r>
              <a:rPr lang="en-US" dirty="0" smtClean="0">
                <a:latin typeface="Calibri Light" panose="020F0302020204030204" pitchFamily="34" charset="0"/>
                <a:cs typeface="Calibri Light" panose="020F0302020204030204" pitchFamily="34" charset="0"/>
              </a:rPr>
              <a:t> </a:t>
            </a:r>
            <a:r>
              <a:rPr lang="ja-JP" altLang="en-US" dirty="0" smtClean="0">
                <a:latin typeface="Calibri Light" panose="020F0302020204030204" pitchFamily="34" charset="0"/>
                <a:cs typeface="Calibri Light" panose="020F0302020204030204" pitchFamily="34" charset="0"/>
              </a:rPr>
              <a:t>“</a:t>
            </a:r>
            <a:r>
              <a:rPr lang="en-US" altLang="ja-JP" dirty="0" err="1" smtClean="0">
                <a:latin typeface="Calibri Light" panose="020F0302020204030204" pitchFamily="34" charset="0"/>
                <a:cs typeface="Calibri Light" panose="020F0302020204030204" pitchFamily="34" charset="0"/>
              </a:rPr>
              <a:t>đến</a:t>
            </a:r>
            <a:r>
              <a:rPr lang="en-US" altLang="ja-JP" dirty="0" smtClean="0">
                <a:latin typeface="Calibri Light" panose="020F0302020204030204" pitchFamily="34" charset="0"/>
                <a:cs typeface="Calibri Light" panose="020F0302020204030204" pitchFamily="34" charset="0"/>
              </a:rPr>
              <a:t> </a:t>
            </a:r>
            <a:r>
              <a:rPr lang="en-US" altLang="ja-JP" dirty="0" err="1" smtClean="0">
                <a:latin typeface="Calibri Light" panose="020F0302020204030204" pitchFamily="34" charset="0"/>
                <a:cs typeface="Calibri Light" panose="020F0302020204030204" pitchFamily="34" charset="0"/>
              </a:rPr>
              <a:t>hẹn</a:t>
            </a:r>
            <a:r>
              <a:rPr lang="en-US" altLang="ja-JP" dirty="0" smtClean="0">
                <a:latin typeface="Calibri Light" panose="020F0302020204030204" pitchFamily="34" charset="0"/>
                <a:cs typeface="Calibri Light" panose="020F0302020204030204" pitchFamily="34" charset="0"/>
              </a:rPr>
              <a:t> </a:t>
            </a:r>
            <a:r>
              <a:rPr lang="en-US" altLang="ja-JP" dirty="0" err="1" smtClean="0">
                <a:latin typeface="Calibri Light" panose="020F0302020204030204" pitchFamily="34" charset="0"/>
                <a:cs typeface="Calibri Light" panose="020F0302020204030204" pitchFamily="34" charset="0"/>
              </a:rPr>
              <a:t>lại</a:t>
            </a:r>
            <a:r>
              <a:rPr lang="en-US" altLang="ja-JP" dirty="0" smtClean="0">
                <a:latin typeface="Calibri Light" panose="020F0302020204030204" pitchFamily="34" charset="0"/>
                <a:cs typeface="Calibri Light" panose="020F0302020204030204" pitchFamily="34" charset="0"/>
              </a:rPr>
              <a:t> </a:t>
            </a:r>
            <a:r>
              <a:rPr lang="en-US" altLang="ja-JP" dirty="0" err="1" smtClean="0">
                <a:latin typeface="Calibri Light" panose="020F0302020204030204" pitchFamily="34" charset="0"/>
                <a:cs typeface="Calibri Light" panose="020F0302020204030204" pitchFamily="34" charset="0"/>
              </a:rPr>
              <a:t>lên</a:t>
            </a:r>
            <a:r>
              <a:rPr lang="ja-JP" altLang="en-US" dirty="0" smtClean="0">
                <a:latin typeface="Calibri Light" panose="020F0302020204030204" pitchFamily="34" charset="0"/>
                <a:cs typeface="Calibri Light" panose="020F0302020204030204" pitchFamily="34" charset="0"/>
              </a:rPr>
              <a:t>”</a:t>
            </a:r>
            <a:r>
              <a:rPr lang="vi-VN" altLang="ja-JP" dirty="0" smtClean="0">
                <a:latin typeface="Calibri Light" panose="020F0302020204030204" pitchFamily="34" charset="0"/>
                <a:cs typeface="Calibri Light" panose="020F0302020204030204" pitchFamily="34" charset="0"/>
              </a:rPr>
              <a:t> (20/11 thì có thể có chủ đề viết về một người thầy, cô mà em ấn tượng hoặc kể lại những kỷ niệm về thầy cô, mái trường...20/10 thì có thể có chủ đề viết về một bạn gái/cô giáo/người phụ nữ mà em ấn tượng, yêu quý...)</a:t>
            </a:r>
            <a:endParaRPr lang="en-US" altLang="ja-JP" dirty="0" smtClean="0">
              <a:latin typeface="Calibri Light" panose="020F0302020204030204" pitchFamily="34" charset="0"/>
              <a:cs typeface="Calibri Light" panose="020F03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998240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Những</a:t>
            </a:r>
            <a:r>
              <a:rPr lang="en-US" dirty="0" smtClean="0"/>
              <a:t> </a:t>
            </a:r>
            <a:r>
              <a:rPr lang="en-US" dirty="0" err="1" smtClean="0"/>
              <a:t>cái</a:t>
            </a:r>
            <a:r>
              <a:rPr lang="en-US" dirty="0" smtClean="0"/>
              <a:t> </a:t>
            </a:r>
            <a:r>
              <a:rPr lang="en-US" dirty="0" err="1" smtClean="0"/>
              <a:t>gì</a:t>
            </a:r>
            <a:r>
              <a:rPr lang="en-US" dirty="0" smtClean="0"/>
              <a:t> </a:t>
            </a:r>
            <a:r>
              <a:rPr lang="en-US" dirty="0" err="1" smtClean="0"/>
              <a:t>là</a:t>
            </a:r>
            <a:r>
              <a:rPr lang="en-US" dirty="0" smtClean="0"/>
              <a:t> tin?</a:t>
            </a:r>
            <a:endParaRPr lang="en-US" dirty="0"/>
          </a:p>
        </p:txBody>
      </p:sp>
      <p:sp>
        <p:nvSpPr>
          <p:cNvPr id="3" name="Content Placeholder 2"/>
          <p:cNvSpPr>
            <a:spLocks noGrp="1"/>
          </p:cNvSpPr>
          <p:nvPr>
            <p:ph idx="1"/>
          </p:nvPr>
        </p:nvSpPr>
        <p:spPr/>
        <p:txBody>
          <a:bodyPr/>
          <a:lstStyle/>
          <a:p>
            <a:pPr marL="0" indent="0">
              <a:buNone/>
            </a:pPr>
            <a:r>
              <a:rPr lang="en-US" dirty="0" err="1" smtClean="0"/>
              <a:t>Cái</a:t>
            </a:r>
            <a:r>
              <a:rPr lang="en-US" dirty="0" smtClean="0"/>
              <a:t> </a:t>
            </a:r>
            <a:r>
              <a:rPr lang="en-US" dirty="0"/>
              <a:t>mà </a:t>
            </a:r>
            <a:r>
              <a:rPr lang="en-US" dirty="0" err="1"/>
              <a:t>bạn</a:t>
            </a:r>
            <a:r>
              <a:rPr lang="en-US" dirty="0"/>
              <a:t> </a:t>
            </a:r>
            <a:r>
              <a:rPr lang="en-US" dirty="0" err="1"/>
              <a:t>đang</a:t>
            </a:r>
            <a:r>
              <a:rPr lang="en-US" dirty="0"/>
              <a:t> </a:t>
            </a:r>
            <a:r>
              <a:rPr lang="en-US" dirty="0" err="1"/>
              <a:t>thấy</a:t>
            </a:r>
            <a:r>
              <a:rPr lang="en-US" dirty="0"/>
              <a:t> </a:t>
            </a:r>
            <a:r>
              <a:rPr lang="en-US" dirty="0" err="1"/>
              <a:t>đáp</a:t>
            </a:r>
            <a:r>
              <a:rPr lang="en-US" dirty="0"/>
              <a:t> </a:t>
            </a:r>
            <a:r>
              <a:rPr lang="en-US" dirty="0" err="1"/>
              <a:t>ứng</a:t>
            </a:r>
            <a:r>
              <a:rPr lang="en-US" dirty="0"/>
              <a:t> </a:t>
            </a:r>
            <a:r>
              <a:rPr lang="en-US" dirty="0" err="1"/>
              <a:t>tiêu</a:t>
            </a:r>
            <a:r>
              <a:rPr lang="en-US" dirty="0"/>
              <a:t> chí </a:t>
            </a:r>
            <a:r>
              <a:rPr lang="en-US" dirty="0" err="1"/>
              <a:t>nào</a:t>
            </a:r>
            <a:r>
              <a:rPr lang="en-US" dirty="0"/>
              <a:t> </a:t>
            </a:r>
            <a:r>
              <a:rPr lang="en-US" dirty="0" err="1"/>
              <a:t>sau</a:t>
            </a:r>
            <a:r>
              <a:rPr lang="en-US" dirty="0"/>
              <a:t> </a:t>
            </a:r>
            <a:r>
              <a:rPr lang="en-US" dirty="0" err="1"/>
              <a:t>đây</a:t>
            </a:r>
            <a:r>
              <a:rPr lang="en-US" dirty="0"/>
              <a:t>: </a:t>
            </a:r>
            <a:endParaRPr lang="en-US" dirty="0" smtClean="0"/>
          </a:p>
          <a:p>
            <a:pPr marL="0" indent="0">
              <a:buNone/>
            </a:pPr>
            <a:r>
              <a:rPr lang="en-US" dirty="0" err="1" smtClean="0"/>
              <a:t>Thời</a:t>
            </a:r>
            <a:r>
              <a:rPr lang="en-US" dirty="0" smtClean="0"/>
              <a:t> </a:t>
            </a:r>
            <a:r>
              <a:rPr lang="en-US" dirty="0" err="1"/>
              <a:t>sư</a:t>
            </a:r>
            <a:r>
              <a:rPr lang="en-US" dirty="0"/>
              <a:t>̣/</a:t>
            </a:r>
            <a:r>
              <a:rPr lang="en-US" dirty="0" err="1"/>
              <a:t>Kịp</a:t>
            </a:r>
            <a:r>
              <a:rPr lang="en-US" dirty="0"/>
              <a:t> </a:t>
            </a:r>
            <a:r>
              <a:rPr lang="en-US" dirty="0" err="1" smtClean="0"/>
              <a:t>thờI</a:t>
            </a:r>
            <a:r>
              <a:rPr lang="en-US" dirty="0"/>
              <a:t/>
            </a:r>
            <a:br>
              <a:rPr lang="en-US" dirty="0"/>
            </a:br>
            <a:r>
              <a:rPr lang="en-US" dirty="0" err="1" smtClean="0"/>
              <a:t>Liên</a:t>
            </a:r>
            <a:r>
              <a:rPr lang="en-US" dirty="0" smtClean="0"/>
              <a:t> </a:t>
            </a:r>
            <a:r>
              <a:rPr lang="en-US" dirty="0" err="1"/>
              <a:t>quan</a:t>
            </a:r>
            <a:r>
              <a:rPr lang="en-US" dirty="0"/>
              <a:t>/</a:t>
            </a:r>
            <a:r>
              <a:rPr lang="en-US" dirty="0" err="1"/>
              <a:t>Ảnh</a:t>
            </a:r>
            <a:r>
              <a:rPr lang="en-US" dirty="0"/>
              <a:t> </a:t>
            </a:r>
            <a:r>
              <a:rPr lang="en-US" dirty="0" err="1"/>
              <a:t>hưởng</a:t>
            </a:r>
            <a:r>
              <a:rPr lang="en-US" dirty="0"/>
              <a:t>/</a:t>
            </a:r>
            <a:r>
              <a:rPr lang="en-US" dirty="0" err="1"/>
              <a:t>Tác</a:t>
            </a:r>
            <a:r>
              <a:rPr lang="en-US" dirty="0"/>
              <a:t> </a:t>
            </a:r>
            <a:r>
              <a:rPr lang="en-US" dirty="0" err="1"/>
              <a:t>động</a:t>
            </a:r>
            <a:r>
              <a:rPr lang="en-US" dirty="0"/>
              <a:t/>
            </a:r>
            <a:br>
              <a:rPr lang="en-US" dirty="0"/>
            </a:br>
            <a:r>
              <a:rPr lang="en-US" dirty="0" err="1" smtClean="0"/>
              <a:t>Cận</a:t>
            </a:r>
            <a:r>
              <a:rPr lang="en-US" dirty="0" smtClean="0"/>
              <a:t> </a:t>
            </a:r>
            <a:r>
              <a:rPr lang="en-US" dirty="0" err="1"/>
              <a:t>kê</a:t>
            </a:r>
            <a:r>
              <a:rPr lang="en-US" dirty="0"/>
              <a:t>̀/</a:t>
            </a:r>
            <a:r>
              <a:rPr lang="en-US" dirty="0" err="1"/>
              <a:t>Gần</a:t>
            </a:r>
            <a:r>
              <a:rPr lang="en-US" dirty="0"/>
              <a:t> </a:t>
            </a:r>
            <a:r>
              <a:rPr lang="en-US" dirty="0" err="1"/>
              <a:t>gũi</a:t>
            </a:r>
            <a:r>
              <a:rPr lang="en-US" dirty="0"/>
              <a:t>/</a:t>
            </a:r>
            <a:r>
              <a:rPr lang="en-US" dirty="0" err="1"/>
              <a:t>Góc</a:t>
            </a:r>
            <a:r>
              <a:rPr lang="en-US" dirty="0"/>
              <a:t> </a:t>
            </a:r>
            <a:r>
              <a:rPr lang="en-US" dirty="0" err="1"/>
              <a:t>đọ</a:t>
            </a:r>
            <a:r>
              <a:rPr lang="en-US" dirty="0"/>
              <a:t>̂ </a:t>
            </a:r>
            <a:r>
              <a:rPr lang="en-US" dirty="0" err="1"/>
              <a:t>địa</a:t>
            </a:r>
            <a:r>
              <a:rPr lang="en-US" dirty="0"/>
              <a:t> </a:t>
            </a:r>
            <a:r>
              <a:rPr lang="en-US" dirty="0" err="1"/>
              <a:t>phương</a:t>
            </a:r>
            <a:r>
              <a:rPr lang="en-US" dirty="0"/>
              <a:t> </a:t>
            </a:r>
            <a:endParaRPr lang="en-US" dirty="0"/>
          </a:p>
          <a:p>
            <a:pPr marL="0" indent="0">
              <a:buNone/>
            </a:pPr>
            <a:r>
              <a:rPr lang="en-US" dirty="0" err="1" smtClean="0"/>
              <a:t>Người</a:t>
            </a:r>
            <a:r>
              <a:rPr lang="en-US" dirty="0" smtClean="0"/>
              <a:t> </a:t>
            </a:r>
            <a:r>
              <a:rPr lang="en-US" dirty="0" err="1"/>
              <a:t>quan</a:t>
            </a:r>
            <a:r>
              <a:rPr lang="en-US" dirty="0"/>
              <a:t> </a:t>
            </a:r>
            <a:r>
              <a:rPr lang="en-US" dirty="0" err="1"/>
              <a:t>trọng</a:t>
            </a:r>
            <a:r>
              <a:rPr lang="en-US" dirty="0"/>
              <a:t>/Có </a:t>
            </a:r>
            <a:r>
              <a:rPr lang="en-US" dirty="0" err="1"/>
              <a:t>tên</a:t>
            </a:r>
            <a:r>
              <a:rPr lang="en-US" dirty="0"/>
              <a:t> </a:t>
            </a:r>
            <a:r>
              <a:rPr lang="en-US" dirty="0" err="1"/>
              <a:t>tuổi</a:t>
            </a:r>
            <a:r>
              <a:rPr lang="en-US" dirty="0"/>
              <a:t>/</a:t>
            </a:r>
            <a:r>
              <a:rPr lang="en-US" dirty="0" err="1"/>
              <a:t>Nổi</a:t>
            </a:r>
            <a:r>
              <a:rPr lang="en-US" dirty="0"/>
              <a:t> </a:t>
            </a:r>
            <a:r>
              <a:rPr lang="en-US" dirty="0" err="1"/>
              <a:t>tiếng</a:t>
            </a:r>
            <a:r>
              <a:rPr lang="en-US" dirty="0"/>
              <a:t> </a:t>
            </a:r>
            <a:r>
              <a:rPr lang="en-US" dirty="0">
                <a:latin typeface="Wingdings"/>
              </a:rPr>
              <a:t></a:t>
            </a:r>
            <a:r>
              <a:rPr lang="en-US" dirty="0" err="1"/>
              <a:t>Xung</a:t>
            </a:r>
            <a:r>
              <a:rPr lang="en-US" dirty="0"/>
              <a:t> </a:t>
            </a:r>
            <a:r>
              <a:rPr lang="en-US" dirty="0" err="1"/>
              <a:t>đột</a:t>
            </a:r>
            <a:r>
              <a:rPr lang="en-US" dirty="0"/>
              <a:t/>
            </a:r>
            <a:br>
              <a:rPr lang="en-US" dirty="0"/>
            </a:br>
            <a:r>
              <a:rPr lang="en-US" dirty="0" err="1" smtClean="0"/>
              <a:t>Quan</a:t>
            </a:r>
            <a:r>
              <a:rPr lang="en-US" dirty="0" smtClean="0"/>
              <a:t> </a:t>
            </a:r>
            <a:r>
              <a:rPr lang="en-US" dirty="0" err="1"/>
              <a:t>trọng</a:t>
            </a:r>
            <a:r>
              <a:rPr lang="en-US" dirty="0"/>
              <a:t>/</a:t>
            </a:r>
            <a:r>
              <a:rPr lang="en-US" dirty="0" err="1"/>
              <a:t>Bô</a:t>
            </a:r>
            <a:r>
              <a:rPr lang="en-US" dirty="0"/>
              <a:t>̉ </a:t>
            </a:r>
            <a:r>
              <a:rPr lang="en-US" dirty="0" err="1"/>
              <a:t>ích</a:t>
            </a:r>
            <a:r>
              <a:rPr lang="en-US" dirty="0"/>
              <a:t/>
            </a:r>
            <a:br>
              <a:rPr lang="en-US" dirty="0"/>
            </a:br>
            <a:r>
              <a:rPr lang="en-US" dirty="0" smtClean="0"/>
              <a:t>Lạ</a:t>
            </a:r>
            <a:r>
              <a:rPr lang="en-US" dirty="0"/>
              <a:t>/</a:t>
            </a:r>
            <a:r>
              <a:rPr lang="en-US" dirty="0" err="1"/>
              <a:t>Khác</a:t>
            </a:r>
            <a:r>
              <a:rPr lang="en-US" dirty="0"/>
              <a:t> </a:t>
            </a:r>
            <a:r>
              <a:rPr lang="en-US" dirty="0" err="1"/>
              <a:t>thường</a:t>
            </a:r>
            <a:r>
              <a:rPr lang="en-US" dirty="0"/>
              <a:t>/</a:t>
            </a:r>
            <a:r>
              <a:rPr lang="en-US" dirty="0" err="1"/>
              <a:t>Giải</a:t>
            </a:r>
            <a:r>
              <a:rPr lang="en-US" dirty="0"/>
              <a:t> trí </a:t>
            </a:r>
            <a:endParaRPr lang="en-US" dirty="0"/>
          </a:p>
          <a:p>
            <a:pPr marL="0" indent="0">
              <a:buNone/>
            </a:pPr>
            <a:r>
              <a:rPr lang="en-US" dirty="0" err="1" smtClean="0"/>
              <a:t>Độc</a:t>
            </a:r>
            <a:r>
              <a:rPr lang="en-US" dirty="0" smtClean="0"/>
              <a:t> </a:t>
            </a:r>
            <a:r>
              <a:rPr lang="en-US" dirty="0" err="1"/>
              <a:t>quyền</a:t>
            </a:r>
            <a:r>
              <a:rPr lang="en-US" dirty="0"/>
              <a:t> </a:t>
            </a:r>
            <a:endParaRPr lang="en-US" dirty="0"/>
          </a:p>
          <a:p>
            <a:pPr marL="0" indent="0">
              <a:buNone/>
            </a:pPr>
            <a:endParaRPr lang="en-US" dirty="0"/>
          </a:p>
        </p:txBody>
      </p:sp>
    </p:spTree>
    <p:extLst>
      <p:ext uri="{BB962C8B-B14F-4D97-AF65-F5344CB8AC3E}">
        <p14:creationId xmlns:p14="http://schemas.microsoft.com/office/powerpoint/2010/main" val="3127663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Yếu</a:t>
            </a:r>
            <a:r>
              <a:rPr lang="en-US" dirty="0"/>
              <a:t> </a:t>
            </a:r>
            <a:r>
              <a:rPr lang="en-US" dirty="0" err="1"/>
              <a:t>tô</a:t>
            </a:r>
            <a:r>
              <a:rPr lang="en-US" dirty="0"/>
              <a:t>́ cơ </a:t>
            </a:r>
            <a:r>
              <a:rPr lang="en-US" dirty="0" err="1"/>
              <a:t>bản</a:t>
            </a:r>
            <a:r>
              <a:rPr lang="en-US" dirty="0"/>
              <a:t> </a:t>
            </a:r>
            <a:r>
              <a:rPr lang="en-US" dirty="0" err="1"/>
              <a:t>của</a:t>
            </a:r>
            <a:r>
              <a:rPr lang="en-US" dirty="0"/>
              <a:t> tin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err="1" smtClean="0"/>
              <a:t>Các</a:t>
            </a:r>
            <a:r>
              <a:rPr lang="en-US" dirty="0" smtClean="0"/>
              <a:t> </a:t>
            </a:r>
            <a:r>
              <a:rPr lang="en-US" dirty="0" err="1"/>
              <a:t>yếu</a:t>
            </a:r>
            <a:r>
              <a:rPr lang="en-US" dirty="0"/>
              <a:t> </a:t>
            </a:r>
            <a:r>
              <a:rPr lang="en-US" dirty="0" err="1"/>
              <a:t>tô</a:t>
            </a:r>
            <a:r>
              <a:rPr lang="en-US" dirty="0"/>
              <a:t>́ </a:t>
            </a:r>
            <a:r>
              <a:rPr lang="en-US" dirty="0" err="1"/>
              <a:t>trong</a:t>
            </a:r>
            <a:r>
              <a:rPr lang="en-US" dirty="0"/>
              <a:t> </a:t>
            </a:r>
            <a:r>
              <a:rPr lang="en-US" dirty="0" err="1"/>
              <a:t>một</a:t>
            </a:r>
            <a:r>
              <a:rPr lang="en-US" dirty="0"/>
              <a:t> </a:t>
            </a:r>
            <a:r>
              <a:rPr lang="en-US" dirty="0" err="1"/>
              <a:t>bản</a:t>
            </a:r>
            <a:r>
              <a:rPr lang="en-US" dirty="0"/>
              <a:t> tin </a:t>
            </a:r>
            <a:r>
              <a:rPr lang="en-US" dirty="0" err="1"/>
              <a:t>được</a:t>
            </a:r>
            <a:r>
              <a:rPr lang="en-US" dirty="0"/>
              <a:t> </a:t>
            </a:r>
            <a:r>
              <a:rPr lang="en-US" dirty="0" err="1"/>
              <a:t>sắp</a:t>
            </a:r>
            <a:r>
              <a:rPr lang="en-US" dirty="0"/>
              <a:t> </a:t>
            </a:r>
            <a:r>
              <a:rPr lang="en-US" dirty="0" err="1"/>
              <a:t>xếp</a:t>
            </a:r>
            <a:r>
              <a:rPr lang="en-US" dirty="0"/>
              <a:t> </a:t>
            </a:r>
            <a:r>
              <a:rPr lang="en-US" dirty="0" err="1"/>
              <a:t>lại</a:t>
            </a:r>
            <a:r>
              <a:rPr lang="en-US" dirty="0"/>
              <a:t> </a:t>
            </a:r>
            <a:r>
              <a:rPr lang="en-US" dirty="0" err="1"/>
              <a:t>bằng</a:t>
            </a:r>
            <a:r>
              <a:rPr lang="en-US" dirty="0"/>
              <a:t> </a:t>
            </a:r>
            <a:r>
              <a:rPr lang="en-US" dirty="0" err="1"/>
              <a:t>một</a:t>
            </a:r>
            <a:r>
              <a:rPr lang="en-US" dirty="0"/>
              <a:t> </a:t>
            </a:r>
            <a:r>
              <a:rPr lang="en-US" dirty="0" err="1"/>
              <a:t>nhóm</a:t>
            </a:r>
            <a:r>
              <a:rPr lang="en-US" dirty="0"/>
              <a:t> </a:t>
            </a:r>
            <a:r>
              <a:rPr lang="en-US" dirty="0" err="1"/>
              <a:t>chư</a:t>
            </a:r>
            <a:r>
              <a:rPr lang="en-US" dirty="0"/>
              <a:t>̃ </a:t>
            </a:r>
            <a:r>
              <a:rPr lang="en-US" dirty="0" err="1"/>
              <a:t>rất</a:t>
            </a:r>
            <a:r>
              <a:rPr lang="en-US" dirty="0"/>
              <a:t> </a:t>
            </a:r>
            <a:r>
              <a:rPr lang="en-US" dirty="0" err="1"/>
              <a:t>dê</a:t>
            </a:r>
            <a:r>
              <a:rPr lang="en-US" dirty="0"/>
              <a:t>̃ </a:t>
            </a:r>
            <a:r>
              <a:rPr lang="en-US" dirty="0" err="1"/>
              <a:t>nhơ</a:t>
            </a:r>
            <a:r>
              <a:rPr lang="en-US" dirty="0"/>
              <a:t>́: 5W+H </a:t>
            </a:r>
            <a:endParaRPr lang="en-US" dirty="0"/>
          </a:p>
          <a:p>
            <a:pPr marL="0" indent="0">
              <a:buNone/>
            </a:pPr>
            <a:r>
              <a:rPr lang="en-US" dirty="0"/>
              <a:t>+ WHAT: </a:t>
            </a:r>
            <a:r>
              <a:rPr lang="en-US" dirty="0" err="1"/>
              <a:t>Cái</a:t>
            </a:r>
            <a:r>
              <a:rPr lang="en-US" dirty="0"/>
              <a:t> </a:t>
            </a:r>
            <a:r>
              <a:rPr lang="en-US" dirty="0" err="1"/>
              <a:t>gi</a:t>
            </a:r>
            <a:r>
              <a:rPr lang="en-US" dirty="0"/>
              <a:t>̀?</a:t>
            </a:r>
            <a:br>
              <a:rPr lang="en-US" dirty="0"/>
            </a:br>
            <a:r>
              <a:rPr lang="en-US" dirty="0"/>
              <a:t>+ WHO: Ai? </a:t>
            </a:r>
            <a:endParaRPr lang="en-US" dirty="0" smtClean="0"/>
          </a:p>
          <a:p>
            <a:pPr marL="0" indent="0">
              <a:buNone/>
            </a:pPr>
            <a:r>
              <a:rPr lang="en-US" dirty="0" smtClean="0"/>
              <a:t>+ </a:t>
            </a:r>
            <a:r>
              <a:rPr lang="en-US" dirty="0"/>
              <a:t>HOW: </a:t>
            </a:r>
            <a:r>
              <a:rPr lang="en-US" dirty="0" err="1"/>
              <a:t>Thê</a:t>
            </a:r>
            <a:r>
              <a:rPr lang="en-US" dirty="0"/>
              <a:t>́ </a:t>
            </a:r>
            <a:r>
              <a:rPr lang="en-US" dirty="0" err="1"/>
              <a:t>nào</a:t>
            </a:r>
            <a:r>
              <a:rPr lang="en-US" dirty="0"/>
              <a:t>? </a:t>
            </a:r>
            <a:endParaRPr lang="en-US" dirty="0" smtClean="0"/>
          </a:p>
          <a:p>
            <a:pPr marL="0" indent="0">
              <a:buNone/>
            </a:pPr>
            <a:r>
              <a:rPr lang="en-US" dirty="0" smtClean="0"/>
              <a:t>+ </a:t>
            </a:r>
            <a:r>
              <a:rPr lang="en-US" dirty="0"/>
              <a:t>WHERE: </a:t>
            </a:r>
            <a:r>
              <a:rPr lang="en-US" dirty="0" err="1"/>
              <a:t>Ơ</a:t>
            </a:r>
            <a:r>
              <a:rPr lang="en-US" dirty="0"/>
              <a:t>̉ </a:t>
            </a:r>
            <a:r>
              <a:rPr lang="en-US" dirty="0" err="1"/>
              <a:t>đâu</a:t>
            </a:r>
            <a:r>
              <a:rPr lang="en-US" dirty="0"/>
              <a:t>?</a:t>
            </a:r>
            <a:br>
              <a:rPr lang="en-US" dirty="0"/>
            </a:br>
            <a:r>
              <a:rPr lang="en-US" dirty="0"/>
              <a:t>+ WHEN: </a:t>
            </a:r>
            <a:r>
              <a:rPr lang="en-US" dirty="0" err="1"/>
              <a:t>Khi</a:t>
            </a:r>
            <a:r>
              <a:rPr lang="en-US" dirty="0"/>
              <a:t> </a:t>
            </a:r>
            <a:r>
              <a:rPr lang="en-US" dirty="0" err="1"/>
              <a:t>nào</a:t>
            </a:r>
            <a:r>
              <a:rPr lang="en-US" dirty="0"/>
              <a:t>?</a:t>
            </a:r>
            <a:br>
              <a:rPr lang="en-US" dirty="0"/>
            </a:br>
            <a:r>
              <a:rPr lang="en-US" dirty="0"/>
              <a:t>+ WHY: </a:t>
            </a:r>
            <a:r>
              <a:rPr lang="en-US" dirty="0" err="1"/>
              <a:t>Tại</a:t>
            </a:r>
            <a:r>
              <a:rPr lang="en-US" dirty="0"/>
              <a:t> </a:t>
            </a:r>
            <a:r>
              <a:rPr lang="en-US" dirty="0" err="1"/>
              <a:t>sao</a:t>
            </a:r>
            <a:r>
              <a:rPr lang="en-US" dirty="0"/>
              <a:t>? </a:t>
            </a:r>
            <a:endParaRPr lang="en-US" dirty="0"/>
          </a:p>
          <a:p>
            <a:pPr marL="0" indent="0">
              <a:buNone/>
            </a:pPr>
            <a:endParaRPr lang="en-US" dirty="0"/>
          </a:p>
        </p:txBody>
      </p:sp>
    </p:spTree>
    <p:extLst>
      <p:ext uri="{BB962C8B-B14F-4D97-AF65-F5344CB8AC3E}">
        <p14:creationId xmlns:p14="http://schemas.microsoft.com/office/powerpoint/2010/main" val="2490634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dirty="0" smtClean="0">
                <a:latin typeface="Calibri Light" panose="020F0302020204030204" pitchFamily="34" charset="0"/>
                <a:cs typeface="Calibri Light" panose="020F0302020204030204" pitchFamily="34" charset="0"/>
              </a:rPr>
              <a:t>1. Yêu cầu về nguồn tin</a:t>
            </a:r>
            <a:endParaRPr lang="en-US" dirty="0">
              <a:latin typeface="Calibri Light" panose="020F0302020204030204" pitchFamily="34" charset="0"/>
              <a:cs typeface="Calibri Light" panose="020F0302020204030204" pitchFamily="34" charset="0"/>
            </a:endParaRPr>
          </a:p>
        </p:txBody>
      </p:sp>
      <p:sp>
        <p:nvSpPr>
          <p:cNvPr id="3" name="Content Placeholder 2"/>
          <p:cNvSpPr>
            <a:spLocks noGrp="1"/>
          </p:cNvSpPr>
          <p:nvPr>
            <p:ph idx="1"/>
          </p:nvPr>
        </p:nvSpPr>
        <p:spPr/>
        <p:txBody>
          <a:bodyPr/>
          <a:lstStyle/>
          <a:p>
            <a:pPr marL="0" indent="0">
              <a:buNone/>
            </a:pPr>
            <a:r>
              <a:rPr lang="vi-VN" dirty="0">
                <a:latin typeface="Calibri Light" panose="020F0302020204030204" pitchFamily="34" charset="0"/>
                <a:cs typeface="Calibri Light" panose="020F0302020204030204" pitchFamily="34" charset="0"/>
              </a:rPr>
              <a:t>Theo Quy chế xác định nguồn tin trên báo chí ban hành kèm theo Quyết định số 52/2008/QĐ-BTTTT ngày 02/12/2008 của Bộ trưởng Bộ Thông tin và Truyền thông thì trong phạm vi quyền hạn, nhiệm vụ của mình, các tổ chức, cá nhân có quyền và nghĩa vụ cung cấp thông tin cho báo chí và chịu trách nhiệm trước pháp luật về nội dung thông tin đã cung cấp cho báo chí theo quy định tại Điều 7 Luật Báo chí; Luật sửa đổi, bổ sung một số điều của Luật Báo chí, Quyết định số 77/2007/QĐ-TTg ngày 28 tháng 5 năm 2007 của Thủ tướng Chính phủ ban hành Quy chế phát ngôn và cung cấp thông tin cho báo chí. Việc xác định nguồn tin trên báo chí phải tuân theo các quy định sau:</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04444820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vi-VN" b="1" dirty="0"/>
              <a:t> </a:t>
            </a:r>
            <a:r>
              <a:rPr lang="vi-VN" b="1" dirty="0">
                <a:latin typeface="Calibri Light" panose="020F0302020204030204" pitchFamily="34" charset="0"/>
                <a:cs typeface="Calibri Light" panose="020F0302020204030204" pitchFamily="34" charset="0"/>
              </a:rPr>
              <a:t>1.</a:t>
            </a:r>
            <a:r>
              <a:rPr lang="vi-VN" dirty="0">
                <a:latin typeface="Calibri Light" panose="020F0302020204030204" pitchFamily="34" charset="0"/>
                <a:cs typeface="Calibri Light" panose="020F0302020204030204" pitchFamily="34" charset="0"/>
              </a:rPr>
              <a:t> Cơ quan báo chí, tác giả bài báo phải viện dẫn nguồn tin được sử dụng để đăng, phát trên báo chí. Khi viện dẫn nguồn tin phải thể hiện rõ nguồn tin cho cá nhân, cơ quan, tổ chức nào cung cấp hoặc thể hiện rõ là theo nguồn tin riêng của phóng viên, nguồn tin riêng của cơ quan báo chí và phải chịu trách nhiệm trước pháp luật về xuất xứ và tính xác thực của nguồn tin.</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0821686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2487"/>
            <a:ext cx="10515600" cy="5724476"/>
          </a:xfrm>
        </p:spPr>
        <p:txBody>
          <a:bodyPr>
            <a:normAutofit/>
          </a:bodyPr>
          <a:lstStyle/>
          <a:p>
            <a:r>
              <a:rPr lang="vi-VN" b="1" dirty="0"/>
              <a:t> </a:t>
            </a:r>
            <a:r>
              <a:rPr lang="vi-VN" b="1" dirty="0">
                <a:latin typeface="Calibri Light" panose="020F0302020204030204" pitchFamily="34" charset="0"/>
                <a:cs typeface="Calibri Light" panose="020F0302020204030204" pitchFamily="34" charset="0"/>
              </a:rPr>
              <a:t>2.</a:t>
            </a:r>
            <a:r>
              <a:rPr lang="vi-VN" dirty="0">
                <a:latin typeface="Calibri Light" panose="020F0302020204030204" pitchFamily="34" charset="0"/>
                <a:cs typeface="Calibri Light" panose="020F0302020204030204" pitchFamily="34" charset="0"/>
              </a:rPr>
              <a:t> Đối với các vụ án đang được điều tra hoặc chưa xét xử và các vụ việc tiêu cực hoặc có dấu hiệu vi phạm pháp luật nhưng chưa có kết luận của cơ quan nhà nước có thẩm quyền, báo chí có quyền thông tin theo nguồn tài liệu của mình nhưng phải viện dẫn nguồn tin theo đúng quy định tại mục 1 trên và chịu trách nhiệm trước pháp luật về nội dung thông tin đã đăng, phát</a:t>
            </a:r>
            <a:r>
              <a:rPr lang="vi-VN" dirty="0" smtClean="0">
                <a:latin typeface="Calibri Light" panose="020F0302020204030204" pitchFamily="34" charset="0"/>
                <a:cs typeface="Calibri Light" panose="020F0302020204030204" pitchFamily="34" charset="0"/>
              </a:rPr>
              <a:t>.</a:t>
            </a:r>
          </a:p>
          <a:p>
            <a:r>
              <a:rPr lang="vi-VN" dirty="0">
                <a:latin typeface="Calibri Light" panose="020F0302020204030204" pitchFamily="34" charset="0"/>
                <a:cs typeface="Calibri Light" panose="020F0302020204030204" pitchFamily="34" charset="0"/>
              </a:rPr>
              <a:t>Cơ quan báo chí phải đảm bảo tính nguyên vẹn, chính xác của thông tin được cung cấp; không được đăng, phát những thông tin về thân nhân và các mối quan hệ của cá nhân trong các vụ án, vụ việc tiêu cực khi không có căn cứ cho rằng những thân nhân và các mối quan hệ đó liên quan đến vụ án, vụ việc tiêu cực hoặc chưa có kết luận của cơ quan nhà nước có thẩm quyền, làm ảnh hưởng xấu đến đời tư của công dân.</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02254637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3571"/>
            <a:ext cx="10515600" cy="5413392"/>
          </a:xfrm>
        </p:spPr>
        <p:txBody>
          <a:bodyPr/>
          <a:lstStyle/>
          <a:p>
            <a:r>
              <a:rPr lang="vi-VN" b="1" dirty="0">
                <a:latin typeface="Calibri Light" panose="020F0302020204030204" pitchFamily="34" charset="0"/>
                <a:cs typeface="Calibri Light" panose="020F0302020204030204" pitchFamily="34" charset="0"/>
              </a:rPr>
              <a:t>3. </a:t>
            </a:r>
            <a:r>
              <a:rPr lang="vi-VN" dirty="0">
                <a:latin typeface="Calibri Light" panose="020F0302020204030204" pitchFamily="34" charset="0"/>
                <a:cs typeface="Calibri Light" panose="020F0302020204030204" pitchFamily="34" charset="0"/>
              </a:rPr>
              <a:t>Cơ quan báo chí khai thác các văn kiện, tài liệu của tổ chức, tài liệu, thư riêng của cá nhân có liên quan đến các vụ án đang được điều tra hoặc chưa xét xử, các vụ việc tiêu cực hoặc có dấu hiệu vi phạm pháp luật đang chờ kết luận của cơ quan nhà nước có thẩm quyền theo quy định tại khoản 6 Điều 5 Nghị định số 51/2002/NĐ-CP ngày 26 tháng 4 năm 2002 của Chính phủ quy định chi tiết thi hành Luật Báo chí, Luật sửa đổi, bổ sung một số điều của Luật Báo chí, phải nêu rõ xuất xứ của các văn kiện, tài liệu, thư riêng và phải chịu trách nhiệm trước pháp luật về những nội dung thông tin đã đăng, phát.</a:t>
            </a:r>
            <a:endParaRPr lang="en-US"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3918766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TotalTime>
  <Words>1471</Words>
  <Application>Microsoft Macintosh PowerPoint</Application>
  <PresentationFormat>Custom</PresentationFormat>
  <Paragraphs>150</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KHAI THÁC NGUỒN TIN  VÀ KIỂM CHỨNG THÔNG TIN</vt:lpstr>
      <vt:lpstr>Tin là gì?</vt:lpstr>
      <vt:lpstr>Tin là gì?</vt:lpstr>
      <vt:lpstr>Những cái gì là tin?</vt:lpstr>
      <vt:lpstr>Yếu tố cơ bản của tin  </vt:lpstr>
      <vt:lpstr>1. Yêu cầu về nguồn 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 Nguồn tin có ở đâu?</vt:lpstr>
      <vt:lpstr>3. Tiêu chí lựa chọn tin tức</vt:lpstr>
      <vt:lpstr>PowerPoint Presentation</vt:lpstr>
      <vt:lpstr>PowerPoint Presentation</vt:lpstr>
      <vt:lpstr>PowerPoint Presentation</vt:lpstr>
      <vt:lpstr>PowerPoint Presentation</vt:lpstr>
      <vt:lpstr>4. Thảo luận</vt:lpstr>
      <vt:lpstr>5. Góc tiếp cận nguồn tin</vt:lpstr>
      <vt:lpstr>Lựa chọn góc độ đưa tin </vt:lpstr>
      <vt:lpstr>PowerPoint Presentation</vt:lpstr>
      <vt:lpstr>PowerPoint Presentation</vt:lpstr>
      <vt:lpstr>PowerPoint Presentation</vt:lpstr>
      <vt:lpstr>PowerPoint Presentation</vt:lpstr>
      <vt:lpstr>Thảo luận</vt:lpstr>
      <vt:lpstr>PowerPoint Presentation</vt:lpstr>
      <vt:lpstr>Bài tập (Chia nhóm làm tại lớp) </vt:lpstr>
      <vt:lpstr>PowerPoint Presentation</vt:lpstr>
      <vt:lpstr>PHÁT TRIỂN TUNG TÓE</vt:lpstr>
      <vt:lpstr>“NHÌN SÂU TRÔNG RỘNG”</vt:lpstr>
      <vt:lpstr>6. Xây dựng ý tưởng viết một bài báo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KHAI THÁC NGUỒN TIN VÀ KIỂM CHỨNG THÔNG TIN</dc:title>
  <dc:creator>fan Kiem</dc:creator>
  <cp:lastModifiedBy>admin</cp:lastModifiedBy>
  <cp:revision>11</cp:revision>
  <dcterms:created xsi:type="dcterms:W3CDTF">2019-12-28T17:12:25Z</dcterms:created>
  <dcterms:modified xsi:type="dcterms:W3CDTF">2019-12-29T16:54:37Z</dcterms:modified>
</cp:coreProperties>
</file>